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72" r:id="rId3"/>
    <p:sldId id="374" r:id="rId4"/>
    <p:sldId id="335" r:id="rId5"/>
    <p:sldId id="286" r:id="rId6"/>
    <p:sldId id="322" r:id="rId7"/>
    <p:sldId id="289" r:id="rId8"/>
    <p:sldId id="377" r:id="rId9"/>
    <p:sldId id="385" r:id="rId10"/>
    <p:sldId id="271" r:id="rId11"/>
    <p:sldId id="274" r:id="rId12"/>
    <p:sldId id="379" r:id="rId13"/>
    <p:sldId id="381" r:id="rId14"/>
    <p:sldId id="383" r:id="rId15"/>
    <p:sldId id="276" r:id="rId16"/>
    <p:sldId id="278" r:id="rId17"/>
    <p:sldId id="406" r:id="rId18"/>
    <p:sldId id="386" r:id="rId19"/>
    <p:sldId id="387" r:id="rId20"/>
    <p:sldId id="403" r:id="rId21"/>
    <p:sldId id="392" r:id="rId22"/>
    <p:sldId id="394" r:id="rId23"/>
    <p:sldId id="388" r:id="rId24"/>
    <p:sldId id="396" r:id="rId25"/>
    <p:sldId id="405" r:id="rId26"/>
    <p:sldId id="282" r:id="rId27"/>
    <p:sldId id="312" r:id="rId28"/>
    <p:sldId id="295" r:id="rId29"/>
    <p:sldId id="395" r:id="rId30"/>
    <p:sldId id="399" r:id="rId31"/>
    <p:sldId id="297" r:id="rId32"/>
    <p:sldId id="299" r:id="rId33"/>
    <p:sldId id="302" r:id="rId34"/>
    <p:sldId id="305" r:id="rId35"/>
    <p:sldId id="258" r:id="rId36"/>
    <p:sldId id="364" r:id="rId37"/>
    <p:sldId id="365" r:id="rId38"/>
    <p:sldId id="329" r:id="rId39"/>
    <p:sldId id="308" r:id="rId40"/>
    <p:sldId id="313" r:id="rId41"/>
    <p:sldId id="314" r:id="rId42"/>
    <p:sldId id="315" r:id="rId43"/>
    <p:sldId id="316" r:id="rId44"/>
    <p:sldId id="317" r:id="rId45"/>
    <p:sldId id="354" r:id="rId46"/>
    <p:sldId id="347" r:id="rId47"/>
    <p:sldId id="318" r:id="rId48"/>
    <p:sldId id="362" r:id="rId49"/>
    <p:sldId id="340" r:id="rId50"/>
    <p:sldId id="352" r:id="rId51"/>
    <p:sldId id="341" r:id="rId52"/>
    <p:sldId id="346" r:id="rId53"/>
    <p:sldId id="400" r:id="rId54"/>
    <p:sldId id="401" r:id="rId55"/>
    <p:sldId id="319" r:id="rId56"/>
    <p:sldId id="321" r:id="rId57"/>
    <p:sldId id="343" r:id="rId58"/>
    <p:sldId id="345" r:id="rId59"/>
    <p:sldId id="349" r:id="rId60"/>
    <p:sldId id="351" r:id="rId61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20" autoAdjust="0"/>
  </p:normalViewPr>
  <p:slideViewPr>
    <p:cSldViewPr>
      <p:cViewPr>
        <p:scale>
          <a:sx n="66" d="100"/>
          <a:sy n="66" d="100"/>
        </p:scale>
        <p:origin x="-1276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36CA-C165-4B3B-ABA3-2C9FD7A2D616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D894-09F5-4316-B25D-F61AAF178152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D894-09F5-4316-B25D-F61AAF178152}" type="slidenum">
              <a:rPr lang="sv-FI" smtClean="0"/>
              <a:pPr/>
              <a:t>13</a:t>
            </a:fld>
            <a:endParaRPr lang="sv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D894-09F5-4316-B25D-F61AAF178152}" type="slidenum">
              <a:rPr lang="sv-FI" smtClean="0"/>
              <a:pPr/>
              <a:t>18</a:t>
            </a:fld>
            <a:endParaRPr lang="sv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D894-09F5-4316-B25D-F61AAF178152}" type="slidenum">
              <a:rPr lang="sv-FI" smtClean="0"/>
              <a:pPr/>
              <a:t>19</a:t>
            </a:fld>
            <a:endParaRPr lang="sv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D894-09F5-4316-B25D-F61AAF178152}" type="slidenum">
              <a:rPr lang="sv-FI" smtClean="0"/>
              <a:pPr/>
              <a:t>20</a:t>
            </a:fld>
            <a:endParaRPr lang="sv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9D894-09F5-4316-B25D-F61AAF178152}" type="slidenum">
              <a:rPr lang="sv-FI" smtClean="0"/>
              <a:pPr/>
              <a:t>23</a:t>
            </a:fld>
            <a:endParaRPr lang="sv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E87D6-54FC-4C09-9E81-EA7673A7B350}" type="slidenum">
              <a:rPr lang="sv-FI" smtClean="0"/>
              <a:pPr/>
              <a:t>25</a:t>
            </a:fld>
            <a:endParaRPr lang="sv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9034-7BEB-4DF1-AC1E-DEC722FB58E8}" type="datetimeFigureOut">
              <a:rPr lang="sv-FI" smtClean="0"/>
              <a:pPr/>
              <a:t>24-10-2019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6DA2-6F4B-4726-B5AF-692D1892B899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3386161"/>
          </a:xfrm>
        </p:spPr>
        <p:txBody>
          <a:bodyPr>
            <a:normAutofit/>
          </a:bodyPr>
          <a:lstStyle/>
          <a:p>
            <a:r>
              <a:rPr lang="sv-FI" sz="4800" dirty="0" smtClean="0">
                <a:latin typeface="Cooper Black" pitchFamily="18" charset="0"/>
              </a:rPr>
              <a:t>AARHUS PEACE FESTIVAL October 26, 2019</a:t>
            </a:r>
            <a:endParaRPr lang="sv-FI" sz="48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928826"/>
          </a:xfrm>
        </p:spPr>
        <p:txBody>
          <a:bodyPr>
            <a:normAutofit fontScale="47500" lnSpcReduction="20000"/>
          </a:bodyPr>
          <a:lstStyle/>
          <a:p>
            <a:pPr algn="l"/>
            <a:endParaRPr lang="sv-FI" sz="2800" dirty="0" smtClean="0">
              <a:solidFill>
                <a:schemeClr val="tx1"/>
              </a:solidFill>
            </a:endParaRPr>
          </a:p>
          <a:p>
            <a:pPr algn="l"/>
            <a:endParaRPr lang="sv-FI" sz="2800" dirty="0" smtClean="0">
              <a:solidFill>
                <a:schemeClr val="tx1"/>
              </a:solidFill>
            </a:endParaRPr>
          </a:p>
          <a:p>
            <a:pPr algn="l"/>
            <a:endParaRPr lang="sv-FI" sz="2800" dirty="0" smtClean="0">
              <a:solidFill>
                <a:schemeClr val="tx1"/>
              </a:solidFill>
            </a:endParaRPr>
          </a:p>
          <a:p>
            <a:pPr algn="l"/>
            <a:r>
              <a:rPr lang="sv-FI" sz="5100" i="1" dirty="0" smtClean="0">
                <a:solidFill>
                  <a:schemeClr val="tx1"/>
                </a:solidFill>
                <a:latin typeface="Cooper Black" pitchFamily="18" charset="0"/>
              </a:rPr>
              <a:t>Ulla Klötzer</a:t>
            </a:r>
          </a:p>
          <a:p>
            <a:pPr algn="l"/>
            <a:r>
              <a:rPr lang="sv-FI" sz="5100" i="1" dirty="0" smtClean="0">
                <a:solidFill>
                  <a:schemeClr val="tx1"/>
                </a:solidFill>
                <a:latin typeface="Cooper Black" pitchFamily="18" charset="0"/>
              </a:rPr>
              <a:t>Kvinnor Mot Atomkraft – Finland</a:t>
            </a:r>
          </a:p>
          <a:p>
            <a:pPr algn="l"/>
            <a:r>
              <a:rPr lang="sv-FI" sz="5100" i="1" dirty="0" smtClean="0">
                <a:solidFill>
                  <a:schemeClr val="tx1"/>
                </a:solidFill>
                <a:latin typeface="Cooper Black" pitchFamily="18" charset="0"/>
              </a:rPr>
              <a:t>Baltic Sea Messenger</a:t>
            </a:r>
            <a:endParaRPr lang="sv-FI" sz="5100" i="1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1026" name="Picture 2" descr="C:\Users\ullaklotzer\Pictures\Kvinnor mot Atomkraft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501122" cy="6143668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buNone/>
            </a:pPr>
            <a:r>
              <a:rPr lang="sv-FI" b="1" dirty="0" smtClean="0"/>
              <a:t>National Security Archive – NATO expansion: </a:t>
            </a:r>
          </a:p>
          <a:p>
            <a:pPr>
              <a:lnSpc>
                <a:spcPts val="3600"/>
              </a:lnSpc>
              <a:buNone/>
            </a:pPr>
            <a:r>
              <a:rPr lang="sv-FI" b="1" dirty="0" smtClean="0"/>
              <a:t>What Gorbachev Heard, December 12, 2017</a:t>
            </a:r>
          </a:p>
          <a:p>
            <a:pPr>
              <a:lnSpc>
                <a:spcPts val="2000"/>
              </a:lnSpc>
              <a:buNone/>
            </a:pPr>
            <a:endParaRPr lang="sv-FI" b="1" dirty="0" smtClean="0"/>
          </a:p>
          <a:p>
            <a:pPr>
              <a:lnSpc>
                <a:spcPts val="33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30 dokument vars hemligstämpling nyligen har hävts. </a:t>
            </a:r>
          </a:p>
          <a:p>
            <a:pPr>
              <a:lnSpc>
                <a:spcPts val="1000"/>
              </a:lnSpc>
              <a:buNone/>
            </a:pPr>
            <a:endParaRPr lang="sv-FI" dirty="0" smtClean="0"/>
          </a:p>
          <a:p>
            <a:pPr>
              <a:lnSpc>
                <a:spcPts val="3300"/>
              </a:lnSpc>
            </a:pPr>
            <a:r>
              <a:rPr lang="sv-FI" b="1" dirty="0" smtClean="0"/>
              <a:t>Västledare försäkrade Sovjets ledare att Nato inte skulle expandera österut: </a:t>
            </a:r>
            <a:r>
              <a:rPr lang="sv-FI" dirty="0" smtClean="0"/>
              <a:t>Baker, Bush, Genscher, Kohl, Gates, Mitterand,Thatcher, Hurd, Major, Wörner.</a:t>
            </a:r>
          </a:p>
          <a:p>
            <a:pPr>
              <a:lnSpc>
                <a:spcPts val="1000"/>
              </a:lnSpc>
              <a:buNone/>
            </a:pPr>
            <a:endParaRPr lang="sv-FI" dirty="0" smtClean="0"/>
          </a:p>
          <a:p>
            <a:pPr>
              <a:lnSpc>
                <a:spcPts val="3300"/>
              </a:lnSpc>
            </a:pPr>
            <a:r>
              <a:rPr lang="sv-FI" b="1" dirty="0" smtClean="0"/>
              <a:t>USA:s utrikesminister James Baker till Mikhail Gorbatjov 9.2.1990: ”</a:t>
            </a:r>
            <a:r>
              <a:rPr lang="sv-FI" b="1" dirty="0" smtClean="0">
                <a:solidFill>
                  <a:srgbClr val="FF0000"/>
                </a:solidFill>
              </a:rPr>
              <a:t>Not one inch eastward”</a:t>
            </a:r>
          </a:p>
          <a:p>
            <a:endParaRPr lang="sv-FI" dirty="0" smtClean="0"/>
          </a:p>
          <a:p>
            <a:endParaRPr lang="sv-FI" b="1" dirty="0" smtClean="0"/>
          </a:p>
          <a:p>
            <a:pPr>
              <a:buNone/>
            </a:pPr>
            <a:endParaRPr lang="sv-FI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llaklotzer\Pictures\Nato expansion 1949 - 2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857916"/>
          </a:xfrm>
        </p:spPr>
        <p:txBody>
          <a:bodyPr/>
          <a:lstStyle/>
          <a:p>
            <a:pPr>
              <a:buNone/>
            </a:pPr>
            <a:r>
              <a:rPr lang="sv-FI" b="1" dirty="0" smtClean="0"/>
              <a:t>Finlands president Sauli Niinistö, augusti 2019</a:t>
            </a:r>
          </a:p>
          <a:p>
            <a:pPr>
              <a:lnSpc>
                <a:spcPts val="1500"/>
              </a:lnSpc>
              <a:buNone/>
            </a:pPr>
            <a:endParaRPr lang="sv-FI" b="1" dirty="0" smtClean="0"/>
          </a:p>
          <a:p>
            <a:r>
              <a:rPr lang="sv-FI" i="1" dirty="0" smtClean="0"/>
              <a:t>”Den globala situationen har blivit instabil”</a:t>
            </a:r>
          </a:p>
          <a:p>
            <a:pPr>
              <a:lnSpc>
                <a:spcPts val="1000"/>
              </a:lnSpc>
            </a:pPr>
            <a:endParaRPr lang="sv-FI" i="1" dirty="0" smtClean="0"/>
          </a:p>
          <a:p>
            <a:pPr>
              <a:lnSpc>
                <a:spcPts val="3600"/>
              </a:lnSpc>
            </a:pPr>
            <a:r>
              <a:rPr lang="sv-FI" b="1" i="1" dirty="0" smtClean="0">
                <a:solidFill>
                  <a:srgbClr val="FF0000"/>
                </a:solidFill>
              </a:rPr>
              <a:t>”EU: s geopolitiska och säkerhetspolitiska betydelse står ännu inte i proportion till dess ekonomiska styrka.”</a:t>
            </a:r>
          </a:p>
          <a:p>
            <a:pPr>
              <a:lnSpc>
                <a:spcPts val="1000"/>
              </a:lnSpc>
            </a:pPr>
            <a:endParaRPr lang="sv-FI" i="1" dirty="0" smtClean="0"/>
          </a:p>
          <a:p>
            <a:pPr>
              <a:lnSpc>
                <a:spcPts val="2600"/>
              </a:lnSpc>
            </a:pPr>
            <a:r>
              <a:rPr lang="sv-FI" b="1" dirty="0" smtClean="0"/>
              <a:t>Triangeln USA – Kina – Ryssland ersättas med</a:t>
            </a:r>
          </a:p>
          <a:p>
            <a:pPr>
              <a:lnSpc>
                <a:spcPts val="2600"/>
              </a:lnSpc>
              <a:buNone/>
            </a:pPr>
            <a:r>
              <a:rPr lang="sv-FI" b="1" dirty="0" smtClean="0"/>
              <a:t>    en fyrkant som omfattar EU</a:t>
            </a:r>
            <a:endParaRPr lang="sv-FI" b="1" dirty="0"/>
          </a:p>
        </p:txBody>
      </p:sp>
      <p:pic>
        <p:nvPicPr>
          <p:cNvPr id="8" name="Picture 7" descr="C:\Users\ullaklotzer\Pictures\fyrkan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143512"/>
            <a:ext cx="13779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ullaklotzer\Pictures\triange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143512"/>
            <a:ext cx="17462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ildresultat fÃ¶r EU member states, defence spendings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61436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200"/>
              </a:lnSpc>
            </a:pPr>
            <a:r>
              <a:rPr lang="de-DE" b="1" dirty="0" smtClean="0"/>
              <a:t>EU-länderna</a:t>
            </a:r>
            <a:r>
              <a:rPr lang="de-DE" dirty="0" smtClean="0"/>
              <a:t> ligger redan idag globalt på </a:t>
            </a:r>
            <a:r>
              <a:rPr lang="de-DE" b="1" dirty="0" smtClean="0">
                <a:solidFill>
                  <a:srgbClr val="FF0000"/>
                </a:solidFill>
              </a:rPr>
              <a:t>samma nivå som Kina </a:t>
            </a:r>
            <a:r>
              <a:rPr lang="de-DE" dirty="0" smtClean="0"/>
              <a:t>(andra plats) </a:t>
            </a:r>
            <a:r>
              <a:rPr lang="de-DE" b="1" dirty="0" smtClean="0"/>
              <a:t>beträffande upprustningsutgifter </a:t>
            </a:r>
            <a:r>
              <a:rPr lang="de-DE" dirty="0" smtClean="0"/>
              <a:t>och </a:t>
            </a:r>
            <a:r>
              <a:rPr lang="de-DE" b="1" dirty="0" smtClean="0">
                <a:solidFill>
                  <a:srgbClr val="FF0000"/>
                </a:solidFill>
              </a:rPr>
              <a:t>överträffar tydligt Ryssland </a:t>
            </a:r>
          </a:p>
          <a:p>
            <a:pPr>
              <a:lnSpc>
                <a:spcPts val="2400"/>
              </a:lnSpc>
            </a:pPr>
            <a:endParaRPr lang="de-DE" b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sv-FI" b="1" dirty="0" smtClean="0"/>
              <a:t>TAZ 7.5.2018: </a:t>
            </a:r>
            <a:r>
              <a:rPr lang="sv-FI" b="1" i="1" dirty="0" smtClean="0">
                <a:solidFill>
                  <a:srgbClr val="FF0000"/>
                </a:solidFill>
              </a:rPr>
              <a:t>”EU investerar miljarder i militära projekt”</a:t>
            </a:r>
          </a:p>
          <a:p>
            <a:pPr>
              <a:lnSpc>
                <a:spcPts val="800"/>
              </a:lnSpc>
              <a:buNone/>
            </a:pPr>
            <a:r>
              <a:rPr lang="sv-FI" b="1" dirty="0" smtClean="0"/>
              <a:t>   </a:t>
            </a:r>
          </a:p>
          <a:p>
            <a:pPr>
              <a:lnSpc>
                <a:spcPts val="2800"/>
              </a:lnSpc>
              <a:buNone/>
            </a:pPr>
            <a:r>
              <a:rPr lang="sv-FI" b="1" dirty="0" smtClean="0"/>
              <a:t>    2021 – 2027 </a:t>
            </a:r>
            <a:r>
              <a:rPr lang="sv-FI" b="1" dirty="0" smtClean="0">
                <a:solidFill>
                  <a:srgbClr val="FF0000"/>
                </a:solidFill>
              </a:rPr>
              <a:t>13 miljarder euro för upprustning och militär forskning. </a:t>
            </a:r>
            <a:r>
              <a:rPr lang="sv-FI" sz="1800" b="1" dirty="0" smtClean="0"/>
              <a:t>(humanitära hjälp budjeten 11 miljarder)</a:t>
            </a:r>
          </a:p>
          <a:p>
            <a:pPr>
              <a:lnSpc>
                <a:spcPts val="800"/>
              </a:lnSpc>
              <a:buNone/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 </a:t>
            </a:r>
            <a:r>
              <a:rPr lang="sv-FI" b="1" dirty="0" smtClean="0"/>
              <a:t>Ytterligare 6.5 miljarder för civil/</a:t>
            </a:r>
            <a:r>
              <a:rPr lang="sv-FI" b="1" dirty="0" smtClean="0">
                <a:solidFill>
                  <a:srgbClr val="FF0000"/>
                </a:solidFill>
              </a:rPr>
              <a:t>militär mobilitet </a:t>
            </a:r>
            <a:r>
              <a:rPr lang="sv-FI" sz="2400" dirty="0" smtClean="0"/>
              <a:t>(truppförflyttningar till Östeuropa)</a:t>
            </a:r>
          </a:p>
          <a:p>
            <a:pPr>
              <a:lnSpc>
                <a:spcPts val="3400"/>
              </a:lnSpc>
              <a:buNone/>
            </a:pPr>
            <a:r>
              <a:rPr lang="sv-FI" sz="2400" dirty="0" smtClean="0"/>
              <a:t>      Kommissionen tiger om vilka företag som är inblandade</a:t>
            </a:r>
          </a:p>
          <a:p>
            <a:pPr>
              <a:lnSpc>
                <a:spcPts val="1000"/>
              </a:lnSpc>
              <a:buNone/>
            </a:pPr>
            <a:endParaRPr lang="sv-FI" sz="2400" dirty="0" smtClean="0"/>
          </a:p>
          <a:p>
            <a:pPr>
              <a:lnSpc>
                <a:spcPts val="2500"/>
              </a:lnSpc>
              <a:buNone/>
            </a:pPr>
            <a:r>
              <a:rPr lang="sv-FI" sz="2400" b="1" i="1" dirty="0" smtClean="0"/>
              <a:t>      </a:t>
            </a:r>
            <a:r>
              <a:rPr lang="sv-FI" sz="2400" b="1" dirty="0" smtClean="0"/>
              <a:t>(61 organisatitoner/17 länder brev till EU-parlamentet 2.9.2019 </a:t>
            </a:r>
            <a:r>
              <a:rPr lang="sv-FI" sz="2400" b="1" i="1" dirty="0" smtClean="0"/>
              <a:t>”The Eu peace project is under threat”</a:t>
            </a:r>
            <a:r>
              <a:rPr lang="sv-FI" sz="2400" b="1" dirty="0" smtClean="0"/>
              <a:t>)</a:t>
            </a:r>
            <a:endParaRPr lang="sv-FI" sz="2400" b="1" i="1" dirty="0" smtClean="0"/>
          </a:p>
          <a:p>
            <a:pPr>
              <a:lnSpc>
                <a:spcPts val="3600"/>
              </a:lnSpc>
            </a:pPr>
            <a:endParaRPr lang="de-DE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572560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v-FI" b="1" dirty="0" smtClean="0"/>
              <a:t>EU:s roll:</a:t>
            </a:r>
          </a:p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pPr>
              <a:lnSpc>
                <a:spcPts val="30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Sverige och Finland blev EU-medlemmar 1995</a:t>
            </a:r>
          </a:p>
          <a:p>
            <a:pPr>
              <a:lnSpc>
                <a:spcPts val="3000"/>
              </a:lnSpc>
              <a:buNone/>
            </a:pPr>
            <a:r>
              <a:rPr lang="sv-FI" dirty="0" smtClean="0"/>
              <a:t>    </a:t>
            </a:r>
            <a:r>
              <a:rPr lang="sv-FI" sz="2600" dirty="0" smtClean="0"/>
              <a:t>(Märk röstningsordningen: Finland först)</a:t>
            </a:r>
          </a:p>
          <a:p>
            <a:pPr>
              <a:lnSpc>
                <a:spcPts val="1000"/>
              </a:lnSpc>
              <a:buNone/>
            </a:pPr>
            <a:endParaRPr lang="sv-FI" dirty="0" smtClean="0"/>
          </a:p>
          <a:p>
            <a:pPr>
              <a:lnSpc>
                <a:spcPts val="3000"/>
              </a:lnSpc>
            </a:pPr>
            <a:r>
              <a:rPr lang="sv-FI" b="1" dirty="0" smtClean="0"/>
              <a:t>Nato-länder globalt 2019: 29 </a:t>
            </a:r>
            <a:r>
              <a:rPr lang="sv-FI" dirty="0" smtClean="0"/>
              <a:t>(1949: 12)</a:t>
            </a:r>
            <a:endParaRPr lang="sv-FI" b="1" dirty="0" smtClean="0"/>
          </a:p>
          <a:p>
            <a:pPr>
              <a:lnSpc>
                <a:spcPts val="100"/>
              </a:lnSpc>
              <a:buNone/>
            </a:pPr>
            <a:endParaRPr lang="sv-FI" dirty="0" smtClean="0"/>
          </a:p>
          <a:p>
            <a:pPr>
              <a:lnSpc>
                <a:spcPts val="1000"/>
              </a:lnSpc>
              <a:buNone/>
            </a:pPr>
            <a:endParaRPr lang="sv-FI" dirty="0" smtClean="0"/>
          </a:p>
          <a:p>
            <a:pPr>
              <a:lnSpc>
                <a:spcPts val="3000"/>
              </a:lnSpc>
            </a:pPr>
            <a:r>
              <a:rPr lang="sv-FI" b="1" dirty="0" smtClean="0"/>
              <a:t>Nato 1995: 11 EU-länder</a:t>
            </a:r>
          </a:p>
          <a:p>
            <a:pPr>
              <a:lnSpc>
                <a:spcPts val="3000"/>
              </a:lnSpc>
              <a:buNone/>
            </a:pPr>
            <a:r>
              <a:rPr lang="sv-FI" b="1" dirty="0" smtClean="0"/>
              <a:t>    Nato 2019: 22 EU-länder </a:t>
            </a:r>
            <a:r>
              <a:rPr lang="sv-FI" dirty="0" smtClean="0"/>
              <a:t>( - UK + Norge, Island, Turkiet + Sverige, Finland )</a:t>
            </a:r>
          </a:p>
          <a:p>
            <a:pPr>
              <a:lnSpc>
                <a:spcPts val="1000"/>
              </a:lnSpc>
              <a:buNone/>
            </a:pPr>
            <a:endParaRPr lang="sv-FI" dirty="0" smtClean="0"/>
          </a:p>
          <a:p>
            <a:pPr>
              <a:lnSpc>
                <a:spcPts val="3500"/>
              </a:lnSpc>
            </a:pPr>
            <a:r>
              <a:rPr lang="sv-FI" b="1" dirty="0" smtClean="0"/>
              <a:t>Natos hemsida 13.2.18: </a:t>
            </a:r>
            <a:r>
              <a:rPr lang="sv-FI" b="1" dirty="0" smtClean="0">
                <a:solidFill>
                  <a:srgbClr val="FF0000"/>
                </a:solidFill>
              </a:rPr>
              <a:t>EU/Nato har samma värderingar,  strategiska intressen och utmaningar. </a:t>
            </a:r>
            <a:r>
              <a:rPr lang="sv-FI" b="1" dirty="0" smtClean="0"/>
              <a:t>Arbetar sida vid sida i krishantering, utveckling av militär kapacitet, politiska konsulteringar</a:t>
            </a:r>
          </a:p>
          <a:p>
            <a:pPr>
              <a:lnSpc>
                <a:spcPts val="3000"/>
              </a:lnSpc>
            </a:pPr>
            <a:endParaRPr lang="sv-FI" dirty="0" smtClean="0"/>
          </a:p>
          <a:p>
            <a:pPr>
              <a:lnSpc>
                <a:spcPts val="3000"/>
              </a:lnSpc>
            </a:pPr>
            <a:endParaRPr lang="sv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“EU, a unique and essential partner for NATO” </a:t>
            </a:r>
            <a:br>
              <a:rPr lang="en-US" sz="2400" b="1" dirty="0" smtClean="0"/>
            </a:br>
            <a:r>
              <a:rPr lang="en-US" sz="2400" b="1" dirty="0" smtClean="0"/>
              <a:t>NATOs </a:t>
            </a:r>
            <a:r>
              <a:rPr lang="en-US" sz="2400" b="1" dirty="0" err="1" smtClean="0"/>
              <a:t>gen.sekr</a:t>
            </a:r>
            <a:r>
              <a:rPr lang="en-US" sz="2400" b="1" dirty="0" smtClean="0"/>
              <a:t>. Jens Stoltenberg/</a:t>
            </a:r>
            <a:r>
              <a:rPr lang="en-US" sz="2400" b="1" dirty="0" err="1" smtClean="0"/>
              <a:t>Europeiska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Rådets</a:t>
            </a:r>
            <a:r>
              <a:rPr lang="en-US" sz="2400" b="1" dirty="0" smtClean="0"/>
              <a:t> pres. Donald Tusk  3.12.2014</a:t>
            </a:r>
            <a:endParaRPr lang="sv-FI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800105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nato.int/nato_static_fl2014/assets/pictures/stock_2019/20190718_180710-eu-relations_rdax_775x4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7868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072230"/>
          </a:xfrm>
        </p:spPr>
        <p:txBody>
          <a:bodyPr>
            <a:normAutofit/>
          </a:bodyPr>
          <a:lstStyle/>
          <a:p>
            <a:pPr algn="ctr">
              <a:lnSpc>
                <a:spcPts val="3400"/>
              </a:lnSpc>
              <a:buNone/>
            </a:pPr>
            <a:r>
              <a:rPr lang="sv-FI" b="1" dirty="0" smtClean="0"/>
              <a:t>USA:s närvaro i Europa</a:t>
            </a:r>
          </a:p>
          <a:p>
            <a:pPr algn="ctr">
              <a:lnSpc>
                <a:spcPts val="1500"/>
              </a:lnSpc>
              <a:buNone/>
            </a:pPr>
            <a:endParaRPr lang="sv-FI" b="1" dirty="0" smtClean="0"/>
          </a:p>
          <a:p>
            <a:pPr>
              <a:lnSpc>
                <a:spcPts val="3400"/>
              </a:lnSpc>
            </a:pPr>
            <a:r>
              <a:rPr lang="sv-FI" b="1" dirty="0" smtClean="0"/>
              <a:t>2014: ERI </a:t>
            </a:r>
            <a:r>
              <a:rPr lang="sv-FI" dirty="0" smtClean="0"/>
              <a:t>= European </a:t>
            </a:r>
            <a:r>
              <a:rPr lang="sv-FI" b="1" dirty="0" smtClean="0"/>
              <a:t>Reassurance</a:t>
            </a:r>
            <a:r>
              <a:rPr lang="sv-FI" dirty="0" smtClean="0"/>
              <a:t> Initiative 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inrättades av Obama administrationen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ca tre månader efter annekteringen av Krim för att öka USA: s närvaro i Europa</a:t>
            </a:r>
          </a:p>
          <a:p>
            <a:pPr>
              <a:buNone/>
            </a:pPr>
            <a:endParaRPr lang="sv-FI" dirty="0" smtClean="0"/>
          </a:p>
          <a:p>
            <a:pPr>
              <a:lnSpc>
                <a:spcPts val="3400"/>
              </a:lnSpc>
            </a:pPr>
            <a:r>
              <a:rPr lang="sv-FI" b="1" dirty="0" smtClean="0"/>
              <a:t>2015 nytt namn </a:t>
            </a:r>
            <a:r>
              <a:rPr lang="sv-FI" dirty="0" smtClean="0"/>
              <a:t>EDI = European </a:t>
            </a:r>
            <a:r>
              <a:rPr lang="sv-FI" b="1" dirty="0" smtClean="0"/>
              <a:t>Deterrence </a:t>
            </a:r>
            <a:r>
              <a:rPr lang="sv-FI" dirty="0" smtClean="0"/>
              <a:t>Initiative</a:t>
            </a:r>
            <a:r>
              <a:rPr lang="sv-FI" sz="2400" dirty="0" smtClean="0"/>
              <a:t> (</a:t>
            </a:r>
            <a:r>
              <a:rPr lang="sv-FI" sz="2400" b="1" dirty="0" smtClean="0"/>
              <a:t>från försäkring till avskräckning</a:t>
            </a:r>
            <a:r>
              <a:rPr lang="sv-FI" sz="2400" dirty="0" smtClean="0"/>
              <a:t>)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Budget 2015: 985 miljoner USD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</a:t>
            </a:r>
            <a:r>
              <a:rPr lang="sv-FI" b="1" dirty="0" smtClean="0">
                <a:solidFill>
                  <a:srgbClr val="FF0000"/>
                </a:solidFill>
              </a:rPr>
              <a:t>Budget 2019: 6,5 miljarder USD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Budget 2020: 5,9 miljarder USD</a:t>
            </a:r>
          </a:p>
          <a:p>
            <a:pPr>
              <a:buNone/>
            </a:pPr>
            <a:endParaRPr lang="sv-FI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FI" b="1" dirty="0" smtClean="0"/>
              <a:t>EDI Fact sheet 2020 </a:t>
            </a:r>
          </a:p>
          <a:p>
            <a:pPr>
              <a:lnSpc>
                <a:spcPts val="1500"/>
              </a:lnSpc>
              <a:buNone/>
            </a:pPr>
            <a:endParaRPr lang="sv-FI" b="1" dirty="0" smtClean="0"/>
          </a:p>
          <a:p>
            <a:r>
              <a:rPr lang="sv-FI" b="1" dirty="0" smtClean="0"/>
              <a:t>Increased Presence </a:t>
            </a:r>
            <a:r>
              <a:rPr lang="sv-FI" dirty="0" smtClean="0"/>
              <a:t>($2,051M) - </a:t>
            </a:r>
            <a:r>
              <a:rPr lang="sv-FI" sz="2600" dirty="0" smtClean="0"/>
              <a:t>en mer robust amerikansk militär ”rotationsnärvaro” i hela den Europa</a:t>
            </a:r>
          </a:p>
          <a:p>
            <a:pPr>
              <a:lnSpc>
                <a:spcPts val="1000"/>
              </a:lnSpc>
            </a:pPr>
            <a:endParaRPr lang="sv-FI" sz="2600" dirty="0" smtClean="0"/>
          </a:p>
          <a:p>
            <a:r>
              <a:rPr lang="sv-FI" b="1" dirty="0" smtClean="0"/>
              <a:t>Exercises and Training </a:t>
            </a:r>
            <a:r>
              <a:rPr lang="sv-FI" dirty="0" smtClean="0"/>
              <a:t>($609M) - </a:t>
            </a:r>
            <a:r>
              <a:rPr lang="sv-FI" sz="2600" dirty="0" smtClean="0"/>
              <a:t>ökat utbildningstempo för att förbättra den övergripande beredskapen och interoperabiliteten hos NATO allierade och partner</a:t>
            </a:r>
            <a:endParaRPr lang="en-US" sz="2600" dirty="0" smtClean="0"/>
          </a:p>
          <a:p>
            <a:pPr>
              <a:lnSpc>
                <a:spcPts val="1000"/>
              </a:lnSpc>
            </a:pPr>
            <a:endParaRPr lang="sv-FI" sz="2400" dirty="0" smtClean="0"/>
          </a:p>
          <a:p>
            <a:r>
              <a:rPr lang="sv-FI" b="1" dirty="0" smtClean="0"/>
              <a:t>Enhanced Prepositioning </a:t>
            </a:r>
            <a:r>
              <a:rPr lang="sv-FI" dirty="0" smtClean="0"/>
              <a:t>($2,359M</a:t>
            </a:r>
            <a:r>
              <a:rPr lang="sv-FI" sz="2400" dirty="0" smtClean="0"/>
              <a:t>) - </a:t>
            </a:r>
            <a:r>
              <a:rPr lang="sv-FI" sz="2600" dirty="0" smtClean="0"/>
              <a:t>fortsatt utplacering av förpositionerad utrustning i hela Europa</a:t>
            </a:r>
            <a:endParaRPr lang="en-US" sz="2600" dirty="0" smtClean="0"/>
          </a:p>
          <a:p>
            <a:pPr>
              <a:lnSpc>
                <a:spcPts val="1000"/>
              </a:lnSpc>
            </a:pPr>
            <a:endParaRPr lang="sv-FI" sz="2400" dirty="0" smtClean="0"/>
          </a:p>
          <a:p>
            <a:r>
              <a:rPr lang="sv-FI" b="1" dirty="0" smtClean="0"/>
              <a:t>Improved Infrastructure </a:t>
            </a:r>
            <a:r>
              <a:rPr lang="sv-FI" dirty="0" smtClean="0"/>
              <a:t>($517M) – </a:t>
            </a:r>
            <a:r>
              <a:rPr lang="sv-FI" sz="2600" dirty="0" smtClean="0"/>
              <a:t>stöd för amerikanska militära operationella krav</a:t>
            </a:r>
            <a:endParaRPr lang="en-US" sz="2600" dirty="0" smtClean="0"/>
          </a:p>
          <a:p>
            <a:pPr>
              <a:lnSpc>
                <a:spcPts val="1000"/>
              </a:lnSpc>
            </a:pPr>
            <a:endParaRPr lang="sv-FI" sz="2400" dirty="0" smtClean="0"/>
          </a:p>
          <a:p>
            <a:r>
              <a:rPr lang="sv-FI" b="1" dirty="0" smtClean="0"/>
              <a:t>Build Partnership Capacity</a:t>
            </a:r>
            <a:r>
              <a:rPr lang="sv-FI" dirty="0" smtClean="0"/>
              <a:t> ($374M) - </a:t>
            </a:r>
            <a:r>
              <a:rPr lang="sv-FI" sz="2600" dirty="0" smtClean="0"/>
              <a:t>utvidgat engagemang och flera övningar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vahaun tulos haulle military encirclement of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18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FI" b="1" dirty="0" smtClean="0"/>
              <a:t>OPERATION  ATLANTIC  RESOLVE  –  OAR</a:t>
            </a:r>
          </a:p>
          <a:p>
            <a:pPr>
              <a:lnSpc>
                <a:spcPts val="1500"/>
              </a:lnSpc>
              <a:buNone/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Sedan april 2014 </a:t>
            </a:r>
            <a:r>
              <a:rPr lang="sv-FI" dirty="0" smtClean="0"/>
              <a:t>har </a:t>
            </a:r>
            <a:r>
              <a:rPr lang="sv-FI" b="1" dirty="0" smtClean="0"/>
              <a:t>US army Europe </a:t>
            </a:r>
            <a:r>
              <a:rPr lang="sv-FI" dirty="0" smtClean="0"/>
              <a:t>inom ramen för OAR hämtat </a:t>
            </a:r>
            <a:r>
              <a:rPr lang="sv-FI" b="1" dirty="0" smtClean="0">
                <a:solidFill>
                  <a:srgbClr val="FF0000"/>
                </a:solidFill>
              </a:rPr>
              <a:t>amerikanska enheter till Europa för nio månader i taget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dirty="0" smtClean="0"/>
              <a:t>Rotationsenheterna skall </a:t>
            </a:r>
            <a:r>
              <a:rPr lang="sv-FI" b="1" dirty="0" smtClean="0"/>
              <a:t>bygga upp beredskap, öka interoperabiliteten, </a:t>
            </a:r>
            <a:r>
              <a:rPr lang="sv-FI" dirty="0" smtClean="0"/>
              <a:t>förbättra banden mellan allierade och partner genom </a:t>
            </a:r>
            <a:r>
              <a:rPr lang="sv-FI" b="1" dirty="0" smtClean="0"/>
              <a:t>multinationella övningar</a:t>
            </a:r>
          </a:p>
          <a:p>
            <a:pPr>
              <a:lnSpc>
                <a:spcPts val="800"/>
              </a:lnSpc>
            </a:pPr>
            <a:endParaRPr lang="sv-FI" dirty="0" smtClean="0"/>
          </a:p>
          <a:p>
            <a:pPr>
              <a:lnSpc>
                <a:spcPts val="3500"/>
              </a:lnSpc>
            </a:pPr>
            <a:r>
              <a:rPr lang="sv-FI" b="1" dirty="0" smtClean="0"/>
              <a:t>Ung. 6000 soldater deltar när som helst i OAR </a:t>
            </a:r>
            <a:r>
              <a:rPr lang="sv-FI" dirty="0" smtClean="0"/>
              <a:t>och genomför operationer och övningar i </a:t>
            </a:r>
            <a:r>
              <a:rPr lang="sv-FI" b="1" dirty="0" smtClean="0"/>
              <a:t>17 länder</a:t>
            </a:r>
            <a:endParaRPr lang="sv-FI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rad bil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725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operation atlantic resolve 6 000 soldi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428604"/>
            <a:ext cx="863126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FI" b="1" dirty="0" smtClean="0"/>
              <a:t>OPERATION  ATLANTIC  RESOLVE  –  OAR</a:t>
            </a:r>
          </a:p>
          <a:p>
            <a:pPr>
              <a:lnSpc>
                <a:spcPts val="1500"/>
              </a:lnSpc>
              <a:buNone/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Sedan april 2014 </a:t>
            </a:r>
            <a:r>
              <a:rPr lang="sv-FI" dirty="0" smtClean="0"/>
              <a:t>har US army Europe inom ramen för ORA hämtat </a:t>
            </a:r>
            <a:r>
              <a:rPr lang="sv-FI" b="1" dirty="0" smtClean="0">
                <a:solidFill>
                  <a:srgbClr val="FF0000"/>
                </a:solidFill>
              </a:rPr>
              <a:t>amerikanska enheter till Europa för nio månader i taget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dirty="0" smtClean="0"/>
              <a:t>Rotationsenheterna skall </a:t>
            </a:r>
            <a:r>
              <a:rPr lang="sv-FI" b="1" dirty="0" smtClean="0"/>
              <a:t>bygga upp beredskap, öka interoperabiliteten,</a:t>
            </a:r>
            <a:r>
              <a:rPr lang="sv-FI" dirty="0" smtClean="0"/>
              <a:t>förbättra banden mellan allierade och partner genom </a:t>
            </a:r>
            <a:r>
              <a:rPr lang="sv-FI" b="1" dirty="0" smtClean="0"/>
              <a:t>multinationella övningar</a:t>
            </a:r>
          </a:p>
          <a:p>
            <a:pPr>
              <a:lnSpc>
                <a:spcPts val="800"/>
              </a:lnSpc>
            </a:pPr>
            <a:endParaRPr lang="sv-FI" dirty="0" smtClean="0"/>
          </a:p>
          <a:p>
            <a:pPr>
              <a:lnSpc>
                <a:spcPts val="3500"/>
              </a:lnSpc>
            </a:pPr>
            <a:r>
              <a:rPr lang="sv-FI" b="1" dirty="0" smtClean="0"/>
              <a:t>Ung. 6000 soldater deltar när som helst i OAR </a:t>
            </a:r>
            <a:r>
              <a:rPr lang="sv-FI" dirty="0" smtClean="0"/>
              <a:t>och genomför operationer och övningar i </a:t>
            </a:r>
            <a:r>
              <a:rPr lang="sv-FI" b="1" dirty="0" smtClean="0"/>
              <a:t>17 länder</a:t>
            </a:r>
            <a:endParaRPr lang="sv-FI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00042"/>
            <a:ext cx="8501122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FI" b="1" dirty="0" smtClean="0"/>
              <a:t>Voltaire Netzwerk 21.5.2016</a:t>
            </a:r>
          </a:p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pPr>
              <a:buNone/>
            </a:pPr>
            <a:r>
              <a:rPr lang="sv-FI" sz="2000" dirty="0" smtClean="0"/>
              <a:t>(grundat av </a:t>
            </a:r>
            <a:r>
              <a:rPr lang="sv-FI" sz="2000" b="1" dirty="0" smtClean="0"/>
              <a:t>Thierry Meyssan </a:t>
            </a:r>
            <a:r>
              <a:rPr lang="sv-FI" sz="2000" dirty="0" smtClean="0"/>
              <a:t>fransk intelektuell journalist</a:t>
            </a:r>
          </a:p>
          <a:p>
            <a:pPr>
              <a:buNone/>
            </a:pPr>
            <a:r>
              <a:rPr lang="sv-FI" sz="2000" dirty="0" smtClean="0"/>
              <a:t>Nobla principer: FN:s mänskliga rättigheter, suveränitet, jämställdhet </a:t>
            </a:r>
          </a:p>
          <a:p>
            <a:pPr>
              <a:buNone/>
            </a:pPr>
            <a:r>
              <a:rPr lang="sv-FI" sz="2000" dirty="0" smtClean="0"/>
              <a:t>Mellan raser och nationer, icke-angreppsprincipen, respekt för FN-</a:t>
            </a:r>
          </a:p>
          <a:p>
            <a:pPr>
              <a:buNone/>
            </a:pPr>
            <a:r>
              <a:rPr lang="sv-FI" sz="2000" dirty="0" smtClean="0"/>
              <a:t>Traktatet, konfliktlösning på fredlig väg etc.)</a:t>
            </a:r>
          </a:p>
          <a:p>
            <a:pPr>
              <a:buNone/>
            </a:pPr>
            <a:endParaRPr lang="sv-FI" b="1" dirty="0" smtClean="0"/>
          </a:p>
          <a:p>
            <a:pPr>
              <a:lnSpc>
                <a:spcPts val="4000"/>
              </a:lnSpc>
            </a:pPr>
            <a:r>
              <a:rPr lang="sv-FI" b="1" i="1" dirty="0" smtClean="0"/>
              <a:t>”Vid ett </a:t>
            </a:r>
            <a:r>
              <a:rPr lang="sv-FI" b="1" i="1" dirty="0" smtClean="0">
                <a:solidFill>
                  <a:srgbClr val="FF0000"/>
                </a:solidFill>
              </a:rPr>
              <a:t>möte med ledarna för Sverige, Danmark, Finland, Island och Norge i Washington</a:t>
            </a:r>
            <a:r>
              <a:rPr lang="sv-FI" i="1" dirty="0" smtClean="0"/>
              <a:t> </a:t>
            </a:r>
            <a:r>
              <a:rPr lang="sv-FI" b="1" i="1" dirty="0" smtClean="0"/>
              <a:t>den 13 maj kritiserade president Obama Rysslands "ökande närvaro och aggressiva militära ställning i det baltiska / skandinaviska området" </a:t>
            </a:r>
            <a:r>
              <a:rPr lang="sv-FI" i="1" dirty="0" smtClean="0"/>
              <a:t>och </a:t>
            </a:r>
            <a:r>
              <a:rPr lang="sv-FI" b="1" i="1" dirty="0" smtClean="0">
                <a:solidFill>
                  <a:srgbClr val="FF0000"/>
                </a:solidFill>
              </a:rPr>
              <a:t>bekräftade USA:s insats för det "kollektiva försvaret av Europa"</a:t>
            </a:r>
            <a:endParaRPr lang="sv-FI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v-FI" b="1" dirty="0" smtClean="0"/>
              <a:t>German Foreign Policy newsletter 6.2.2018 – </a:t>
            </a:r>
          </a:p>
          <a:p>
            <a:pPr>
              <a:buNone/>
            </a:pPr>
            <a:r>
              <a:rPr lang="sv-FI" b="1" dirty="0" smtClean="0"/>
              <a:t>NATOs Northern Expansion (II) </a:t>
            </a:r>
          </a:p>
          <a:p>
            <a:pPr indent="0">
              <a:lnSpc>
                <a:spcPts val="2200"/>
              </a:lnSpc>
              <a:buNone/>
            </a:pPr>
            <a:endParaRPr lang="sv-FI" b="1" dirty="0" smtClean="0"/>
          </a:p>
          <a:p>
            <a:pPr>
              <a:buNone/>
            </a:pPr>
            <a:r>
              <a:rPr lang="sv-FI" b="1" dirty="0" smtClean="0">
                <a:solidFill>
                  <a:srgbClr val="FF0000"/>
                </a:solidFill>
              </a:rPr>
              <a:t>Sweden linking up with NATO</a:t>
            </a:r>
          </a:p>
          <a:p>
            <a:pPr>
              <a:lnSpc>
                <a:spcPts val="3800"/>
              </a:lnSpc>
              <a:buNone/>
            </a:pPr>
            <a:r>
              <a:rPr lang="sv-FI" dirty="0" smtClean="0"/>
              <a:t>- </a:t>
            </a:r>
            <a:r>
              <a:rPr lang="sv-FI" b="1" dirty="0" smtClean="0"/>
              <a:t>1994</a:t>
            </a:r>
            <a:r>
              <a:rPr lang="sv-FI" dirty="0" smtClean="0"/>
              <a:t> Partnership for Peace (PfP) </a:t>
            </a:r>
            <a:r>
              <a:rPr lang="sv-FI" b="1" dirty="0" smtClean="0">
                <a:solidFill>
                  <a:srgbClr val="FF0000"/>
                </a:solidFill>
              </a:rPr>
              <a:t>+ FI</a:t>
            </a:r>
          </a:p>
          <a:p>
            <a:pPr>
              <a:lnSpc>
                <a:spcPts val="3800"/>
              </a:lnSpc>
              <a:buNone/>
            </a:pPr>
            <a:r>
              <a:rPr lang="sv-FI" dirty="0" smtClean="0"/>
              <a:t>- </a:t>
            </a:r>
            <a:r>
              <a:rPr lang="sv-FI" b="1" dirty="0" smtClean="0"/>
              <a:t>1995</a:t>
            </a:r>
            <a:r>
              <a:rPr lang="sv-FI" dirty="0" smtClean="0"/>
              <a:t> PfPs Planning and Review Process (PARP) </a:t>
            </a:r>
            <a:r>
              <a:rPr lang="sv-FI" b="1" dirty="0" smtClean="0">
                <a:solidFill>
                  <a:srgbClr val="FF0000"/>
                </a:solidFill>
              </a:rPr>
              <a:t>+ FI</a:t>
            </a:r>
          </a:p>
          <a:p>
            <a:pPr>
              <a:lnSpc>
                <a:spcPts val="3800"/>
              </a:lnSpc>
              <a:buNone/>
            </a:pPr>
            <a:r>
              <a:rPr lang="sv-FI" dirty="0" smtClean="0"/>
              <a:t>- </a:t>
            </a:r>
            <a:r>
              <a:rPr lang="sv-FI" b="1" dirty="0" smtClean="0"/>
              <a:t>”Fredsbevarande/krishantering”  lett av NATO </a:t>
            </a:r>
          </a:p>
          <a:p>
            <a:pPr>
              <a:lnSpc>
                <a:spcPts val="3800"/>
              </a:lnSpc>
              <a:buNone/>
            </a:pPr>
            <a:r>
              <a:rPr lang="sv-FI" b="1" dirty="0" smtClean="0"/>
              <a:t>         1996</a:t>
            </a:r>
            <a:r>
              <a:rPr lang="sv-FI" dirty="0" smtClean="0"/>
              <a:t> Bosnien-Herzegovina </a:t>
            </a:r>
            <a:r>
              <a:rPr lang="sv-FI" b="1" dirty="0" smtClean="0">
                <a:solidFill>
                  <a:srgbClr val="FF0000"/>
                </a:solidFill>
              </a:rPr>
              <a:t>+ FI</a:t>
            </a:r>
          </a:p>
          <a:p>
            <a:pPr>
              <a:lnSpc>
                <a:spcPts val="3800"/>
              </a:lnSpc>
              <a:buNone/>
            </a:pPr>
            <a:r>
              <a:rPr lang="sv-FI" b="1" dirty="0" smtClean="0"/>
              <a:t>         1999 </a:t>
            </a:r>
            <a:r>
              <a:rPr lang="sv-FI" dirty="0" smtClean="0"/>
              <a:t>Kosovo </a:t>
            </a:r>
            <a:r>
              <a:rPr lang="sv-FI" b="1" dirty="0" smtClean="0">
                <a:solidFill>
                  <a:srgbClr val="FF0000"/>
                </a:solidFill>
              </a:rPr>
              <a:t>+ FI</a:t>
            </a:r>
          </a:p>
          <a:p>
            <a:pPr>
              <a:lnSpc>
                <a:spcPts val="3800"/>
              </a:lnSpc>
              <a:buNone/>
            </a:pPr>
            <a:r>
              <a:rPr lang="sv-FI" b="1" dirty="0" smtClean="0"/>
              <a:t>         2001</a:t>
            </a:r>
            <a:r>
              <a:rPr lang="sv-FI" dirty="0" smtClean="0"/>
              <a:t> Afganistan </a:t>
            </a:r>
            <a:r>
              <a:rPr lang="sv-FI" b="1" dirty="0" smtClean="0">
                <a:solidFill>
                  <a:srgbClr val="FF0000"/>
                </a:solidFill>
              </a:rPr>
              <a:t>+ FI</a:t>
            </a:r>
          </a:p>
          <a:p>
            <a:pPr>
              <a:lnSpc>
                <a:spcPts val="3800"/>
              </a:lnSpc>
              <a:buNone/>
            </a:pPr>
            <a:r>
              <a:rPr lang="sv-FI" dirty="0" smtClean="0"/>
              <a:t>- </a:t>
            </a:r>
            <a:r>
              <a:rPr lang="sv-FI" b="1" dirty="0" smtClean="0"/>
              <a:t>2011</a:t>
            </a:r>
            <a:r>
              <a:rPr lang="sv-FI" dirty="0" smtClean="0"/>
              <a:t> Libyen, 8 Gripen plan i NATO-kriget </a:t>
            </a:r>
            <a:r>
              <a:rPr lang="sv-FI" b="1" dirty="0" smtClean="0">
                <a:solidFill>
                  <a:srgbClr val="FF0000"/>
                </a:solidFill>
              </a:rPr>
              <a:t>+ FI? </a:t>
            </a:r>
            <a:r>
              <a:rPr lang="sv-FI" sz="1800" dirty="0" smtClean="0"/>
              <a:t>(poliser)</a:t>
            </a:r>
            <a:endParaRPr lang="sv-F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643206"/>
          </a:xfrm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sv-FI" sz="3200" dirty="0" smtClean="0"/>
              <a:t>- </a:t>
            </a:r>
            <a:r>
              <a:rPr lang="sv-FI" sz="3200" b="1" dirty="0" smtClean="0"/>
              <a:t>2013</a:t>
            </a:r>
            <a:r>
              <a:rPr lang="sv-FI" sz="3200" dirty="0" smtClean="0"/>
              <a:t> officiell medlem av NATO Response Force</a:t>
            </a:r>
            <a:br>
              <a:rPr lang="sv-FI" sz="3200" dirty="0" smtClean="0"/>
            </a:br>
            <a:r>
              <a:rPr lang="sv-FI" sz="3200" dirty="0" smtClean="0"/>
              <a:t>  (NRF) </a:t>
            </a:r>
            <a:r>
              <a:rPr lang="sv-FI" sz="3200" b="1" dirty="0" smtClean="0">
                <a:solidFill>
                  <a:srgbClr val="FF0000"/>
                </a:solidFill>
              </a:rPr>
              <a:t>+ FI 2008</a:t>
            </a:r>
            <a:br>
              <a:rPr lang="sv-FI" sz="3200" b="1" dirty="0" smtClean="0">
                <a:solidFill>
                  <a:srgbClr val="FF0000"/>
                </a:solidFill>
              </a:rPr>
            </a:br>
            <a:r>
              <a:rPr lang="sv-FI" sz="3200" dirty="0" smtClean="0"/>
              <a:t/>
            </a:r>
            <a:br>
              <a:rPr lang="sv-FI" sz="3200" dirty="0" smtClean="0"/>
            </a:br>
            <a:r>
              <a:rPr lang="sv-FI" sz="3200" dirty="0" smtClean="0"/>
              <a:t>- </a:t>
            </a:r>
            <a:r>
              <a:rPr lang="sv-FI" sz="3200" b="1" dirty="0" smtClean="0"/>
              <a:t>2014</a:t>
            </a:r>
            <a:r>
              <a:rPr lang="sv-FI" sz="3200" dirty="0" smtClean="0"/>
              <a:t> Värdlandsvatalet med NATO </a:t>
            </a:r>
            <a:r>
              <a:rPr lang="sv-FI" sz="3200" b="1" dirty="0" smtClean="0">
                <a:solidFill>
                  <a:srgbClr val="FF0000"/>
                </a:solidFill>
              </a:rPr>
              <a:t>+ FI</a:t>
            </a:r>
            <a:br>
              <a:rPr lang="sv-FI" sz="3200" b="1" dirty="0" smtClean="0">
                <a:solidFill>
                  <a:srgbClr val="FF0000"/>
                </a:solidFill>
              </a:rPr>
            </a:br>
            <a:r>
              <a:rPr lang="sv-FI" sz="3200" dirty="0" smtClean="0"/>
              <a:t/>
            </a:r>
            <a:br>
              <a:rPr lang="sv-FI" sz="3200" dirty="0" smtClean="0"/>
            </a:br>
            <a:r>
              <a:rPr lang="sv-FI" sz="3200" dirty="0" smtClean="0"/>
              <a:t>- </a:t>
            </a:r>
            <a:r>
              <a:rPr lang="sv-FI" sz="3200" b="1" dirty="0" smtClean="0"/>
              <a:t>2015</a:t>
            </a:r>
            <a:r>
              <a:rPr lang="sv-FI" sz="3200" dirty="0" smtClean="0"/>
              <a:t>  inleddes årliga Baltic Sea Commanders </a:t>
            </a:r>
            <a:br>
              <a:rPr lang="sv-FI" sz="3200" dirty="0" smtClean="0"/>
            </a:br>
            <a:r>
              <a:rPr lang="sv-FI" sz="3200" dirty="0" smtClean="0"/>
              <a:t>  Conferences </a:t>
            </a:r>
            <a:r>
              <a:rPr lang="sv-FI" sz="1800" dirty="0" smtClean="0"/>
              <a:t>(Presseportal 9.3.16: starkes Signal der Ostseepartner)</a:t>
            </a:r>
            <a:endParaRPr lang="sv-FI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50720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2571767" cy="1655752"/>
          </a:xfrm>
        </p:spPr>
        <p:txBody>
          <a:bodyPr>
            <a:normAutofit fontScale="90000"/>
          </a:bodyPr>
          <a:lstStyle/>
          <a:p>
            <a:r>
              <a:rPr lang="sv-FI" i="1" dirty="0" smtClean="0"/>
              <a:t/>
            </a:r>
            <a:br>
              <a:rPr lang="sv-FI" i="1" dirty="0" smtClean="0"/>
            </a:br>
            <a:r>
              <a:rPr lang="sv-FI" i="1" dirty="0" smtClean="0"/>
              <a:t/>
            </a:r>
            <a:br>
              <a:rPr lang="sv-FI" i="1" dirty="0" smtClean="0"/>
            </a:br>
            <a:r>
              <a:rPr lang="sv-FI" i="1" dirty="0" smtClean="0"/>
              <a:t>Suomen Kuvalehti </a:t>
            </a:r>
            <a:br>
              <a:rPr lang="sv-FI" i="1" dirty="0" smtClean="0"/>
            </a:br>
            <a:r>
              <a:rPr lang="sv-FI" i="1" dirty="0" smtClean="0"/>
              <a:t>10.8.17</a:t>
            </a:r>
            <a:r>
              <a:rPr lang="sv-FI" dirty="0" smtClean="0"/>
              <a:t/>
            </a:r>
            <a:br>
              <a:rPr lang="sv-FI" dirty="0" smtClean="0"/>
            </a:br>
            <a:r>
              <a:rPr lang="sv-FI" i="1" dirty="0" smtClean="0"/>
              <a:t>Östersjöns militärbaser</a:t>
            </a:r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2357453" cy="4691063"/>
          </a:xfrm>
        </p:spPr>
        <p:txBody>
          <a:bodyPr/>
          <a:lstStyle/>
          <a:p>
            <a:endParaRPr lang="sv-FI" i="1" dirty="0" smtClean="0"/>
          </a:p>
          <a:p>
            <a:endParaRPr lang="sv-FI" i="1" dirty="0" smtClean="0"/>
          </a:p>
          <a:p>
            <a:endParaRPr lang="sv-FI" i="1" dirty="0" smtClean="0"/>
          </a:p>
          <a:p>
            <a:r>
              <a:rPr lang="sv-FI" sz="1800" i="1" dirty="0" smtClean="0"/>
              <a:t>”I Östersjö-länderna har det under de senaste åren placerats ut tusentalas nya soldater och tung utrustning</a:t>
            </a:r>
            <a:r>
              <a:rPr lang="sv-FI" i="1" dirty="0" smtClean="0"/>
              <a:t>”</a:t>
            </a:r>
            <a:endParaRPr lang="sv-FI" dirty="0" smtClean="0"/>
          </a:p>
          <a:p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  <p:pic>
        <p:nvPicPr>
          <p:cNvPr id="5" name="irc_mi" descr="Kuvahaun tulos haulle Itämeren sotilastukikoht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64360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71504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fi-FI" sz="3300" b="1" dirty="0" smtClean="0"/>
              <a:t>1997  </a:t>
            </a:r>
            <a:r>
              <a:rPr lang="fi-FI" sz="3300" dirty="0" smtClean="0"/>
              <a:t>då </a:t>
            </a:r>
            <a:r>
              <a:rPr lang="sv-FI" sz="3300" dirty="0" smtClean="0"/>
              <a:t>Bill Clinton övertalade Boris Jeltsin att Polen, Tjeckien och Ungern skulle bli NATO-medlemmar (1999) utlovades att </a:t>
            </a:r>
            <a:r>
              <a:rPr lang="sv-FI" sz="3300" b="1" dirty="0" smtClean="0"/>
              <a:t>NATO inte skulle utvidgas till ryska gränsen. Ett särskilt fördrag upprättades. </a:t>
            </a:r>
            <a:endParaRPr lang="fi-FI" sz="3300" b="1" dirty="0" smtClean="0"/>
          </a:p>
          <a:p>
            <a:pPr>
              <a:lnSpc>
                <a:spcPts val="100"/>
              </a:lnSpc>
              <a:buNone/>
            </a:pPr>
            <a:endParaRPr lang="fi-FI" sz="3300" b="1" dirty="0" smtClean="0"/>
          </a:p>
          <a:p>
            <a:pPr>
              <a:lnSpc>
                <a:spcPts val="100"/>
              </a:lnSpc>
              <a:buNone/>
            </a:pPr>
            <a:endParaRPr lang="sv-FI" sz="3300" b="1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sv-FI" sz="3300" b="1" dirty="0" smtClean="0"/>
              <a:t>NATO: </a:t>
            </a:r>
            <a:r>
              <a:rPr lang="sv-FI" sz="3300" b="1" dirty="0" smtClean="0">
                <a:solidFill>
                  <a:srgbClr val="FF0000"/>
                </a:solidFill>
              </a:rPr>
              <a:t>”ingen avsikt att utplacera en betydande militärstyrka i "Central- och Östeuropa"</a:t>
            </a:r>
          </a:p>
          <a:p>
            <a:pPr>
              <a:lnSpc>
                <a:spcPts val="1200"/>
              </a:lnSpc>
            </a:pPr>
            <a:endParaRPr lang="sv-FI" sz="3300" b="1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</a:pPr>
            <a:r>
              <a:rPr lang="sv-FI" sz="3300" b="1" dirty="0" smtClean="0"/>
              <a:t>Fyra bataljoner har placerats i Estland, Lettland, Litauen, Polen; cirka 1 000 soldater/land</a:t>
            </a:r>
            <a:r>
              <a:rPr lang="ru-RU" sz="3300" b="1" dirty="0" smtClean="0"/>
              <a:t> </a:t>
            </a:r>
            <a:endParaRPr lang="sv-FI" sz="3300" b="1" dirty="0" smtClean="0"/>
          </a:p>
          <a:p>
            <a:pPr>
              <a:lnSpc>
                <a:spcPts val="3960"/>
              </a:lnSpc>
              <a:buNone/>
            </a:pPr>
            <a:endParaRPr lang="sv-FI" sz="3300" b="1" dirty="0" smtClean="0"/>
          </a:p>
          <a:p>
            <a:pPr>
              <a:lnSpc>
                <a:spcPts val="1000"/>
              </a:lnSpc>
              <a:buNone/>
            </a:pPr>
            <a:endParaRPr lang="sv-FI" sz="3300" b="1" dirty="0" smtClean="0"/>
          </a:p>
          <a:p>
            <a:pPr>
              <a:lnSpc>
                <a:spcPts val="800"/>
              </a:lnSpc>
            </a:pPr>
            <a:endParaRPr lang="sv-FI" sz="3300" b="1" dirty="0" smtClean="0"/>
          </a:p>
          <a:p>
            <a:pPr>
              <a:lnSpc>
                <a:spcPts val="800"/>
              </a:lnSpc>
              <a:buNone/>
            </a:pPr>
            <a:endParaRPr lang="sv-FI" sz="3300" b="1" dirty="0" smtClean="0"/>
          </a:p>
          <a:p>
            <a:pPr>
              <a:lnSpc>
                <a:spcPts val="800"/>
              </a:lnSpc>
              <a:buNone/>
            </a:pPr>
            <a:endParaRPr lang="sv-FI" sz="3300" b="1" dirty="0" smtClean="0"/>
          </a:p>
          <a:p>
            <a:pPr lvl="0">
              <a:lnSpc>
                <a:spcPts val="1000"/>
              </a:lnSpc>
              <a:buNone/>
            </a:pPr>
            <a:endParaRPr lang="sv-FI" sz="3300" b="1" dirty="0" smtClean="0"/>
          </a:p>
          <a:p>
            <a:pPr>
              <a:lnSpc>
                <a:spcPts val="3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</a:pPr>
            <a:endParaRPr lang="sv-FI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286544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pPr>
              <a:lnSpc>
                <a:spcPts val="3300"/>
              </a:lnSpc>
            </a:pPr>
            <a:r>
              <a:rPr lang="sv-FI" b="1" dirty="0" smtClean="0"/>
              <a:t>USA/NATO</a:t>
            </a:r>
            <a:r>
              <a:rPr lang="sv-FI" dirty="0" smtClean="0"/>
              <a:t> </a:t>
            </a:r>
            <a:r>
              <a:rPr lang="sv-FI" b="1" dirty="0" smtClean="0"/>
              <a:t>har inrättat landbaserade missilförsvarssystem i Polen och Rumänien</a:t>
            </a:r>
          </a:p>
          <a:p>
            <a:pPr>
              <a:lnSpc>
                <a:spcPts val="1900"/>
              </a:lnSpc>
            </a:pPr>
            <a:endParaRPr lang="sv-FI" b="1" dirty="0" smtClean="0"/>
          </a:p>
          <a:p>
            <a:pPr>
              <a:lnSpc>
                <a:spcPts val="3400"/>
              </a:lnSpc>
            </a:pPr>
            <a:r>
              <a:rPr lang="sv-FI" b="1" dirty="0" smtClean="0"/>
              <a:t>Ryska tjänstemän och försvarsanalytik</a:t>
            </a:r>
            <a:r>
              <a:rPr lang="sv-FI" dirty="0" smtClean="0"/>
              <a:t>er har upprepade gånger uttryckt oro över att </a:t>
            </a:r>
            <a:r>
              <a:rPr lang="sv-FI" b="1" dirty="0" smtClean="0">
                <a:solidFill>
                  <a:srgbClr val="FF0000"/>
                </a:solidFill>
              </a:rPr>
              <a:t>Aegis Mk-41 vertikala missilavfyrningssystem har dubbla funktioner</a:t>
            </a:r>
          </a:p>
          <a:p>
            <a:pPr>
              <a:lnSpc>
                <a:spcPts val="3400"/>
              </a:lnSpc>
              <a:buNone/>
            </a:pPr>
            <a:r>
              <a:rPr lang="sv-FI" dirty="0" smtClean="0"/>
              <a:t>    1) kan upptäcka och förinta missiler</a:t>
            </a:r>
          </a:p>
          <a:p>
            <a:pPr>
              <a:lnSpc>
                <a:spcPts val="3000"/>
              </a:lnSpc>
              <a:buNone/>
            </a:pPr>
            <a:r>
              <a:rPr lang="sv-FI" dirty="0" smtClean="0"/>
              <a:t>    2) </a:t>
            </a:r>
            <a:r>
              <a:rPr lang="sv-FI" b="1" dirty="0" smtClean="0"/>
              <a:t>kan användas för offensiva vapen, inkl.</a:t>
            </a:r>
          </a:p>
          <a:p>
            <a:pPr>
              <a:lnSpc>
                <a:spcPts val="3000"/>
              </a:lnSpc>
              <a:buNone/>
            </a:pPr>
            <a:r>
              <a:rPr lang="sv-FI" b="1" dirty="0" smtClean="0"/>
              <a:t>        </a:t>
            </a:r>
            <a:r>
              <a:rPr lang="sv-FI" b="1" dirty="0" smtClean="0">
                <a:solidFill>
                  <a:srgbClr val="FF0000"/>
                </a:solidFill>
              </a:rPr>
              <a:t>Tomahawk-kryssningsmissiler som kan </a:t>
            </a:r>
          </a:p>
          <a:p>
            <a:pPr>
              <a:lnSpc>
                <a:spcPts val="3000"/>
              </a:lnSpc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     utrustas med atomvapen</a:t>
            </a:r>
            <a:r>
              <a:rPr lang="sv-FI" dirty="0" smtClean="0"/>
              <a:t>. Kunde användas</a:t>
            </a:r>
          </a:p>
          <a:p>
            <a:pPr>
              <a:lnSpc>
                <a:spcPts val="3000"/>
              </a:lnSpc>
              <a:buNone/>
            </a:pPr>
            <a:r>
              <a:rPr lang="sv-FI" dirty="0" smtClean="0"/>
              <a:t>        för att nå mål i Ryssland på bara några</a:t>
            </a:r>
          </a:p>
          <a:p>
            <a:pPr>
              <a:lnSpc>
                <a:spcPts val="3000"/>
              </a:lnSpc>
              <a:buNone/>
            </a:pPr>
            <a:r>
              <a:rPr lang="sv-FI" dirty="0" smtClean="0"/>
              <a:t>        minuter.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643602"/>
          </a:xfrm>
        </p:spPr>
        <p:txBody>
          <a:bodyPr/>
          <a:lstStyle/>
          <a:p>
            <a:r>
              <a:rPr lang="sv-FI" b="1" dirty="0" smtClean="0">
                <a:solidFill>
                  <a:srgbClr val="FF0000"/>
                </a:solidFill>
              </a:rPr>
              <a:t>USA har 600 – 900 militära anläggningar i ca 70 länder/territorier</a:t>
            </a:r>
          </a:p>
          <a:p>
            <a:endParaRPr lang="sv-FI" dirty="0" smtClean="0"/>
          </a:p>
          <a:p>
            <a:r>
              <a:rPr lang="sv-FI" b="1" dirty="0" smtClean="0"/>
              <a:t>Ryssland har åtminstone 21 betydande militära anläggningar ”på främmande mark”</a:t>
            </a:r>
          </a:p>
          <a:p>
            <a:endParaRPr lang="sv-FI" dirty="0" smtClean="0"/>
          </a:p>
          <a:p>
            <a:r>
              <a:rPr lang="sv-FI" b="1" dirty="0" smtClean="0"/>
              <a:t>Kina har endast 1 militärbas i Djibouti </a:t>
            </a:r>
            <a:r>
              <a:rPr lang="sv-FI" dirty="0" smtClean="0"/>
              <a:t>i Östafrika</a:t>
            </a:r>
            <a:endParaRPr lang="sv-F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Bildresultat för Aegis missile defence Romania, Po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14393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Februari 2017 invigdes</a:t>
            </a:r>
            <a:r>
              <a:rPr lang="ru-RU" b="1" dirty="0" smtClean="0">
                <a:solidFill>
                  <a:srgbClr val="FF0000"/>
                </a:solidFill>
              </a:rPr>
              <a:t> i Zagan</a:t>
            </a:r>
            <a:r>
              <a:rPr lang="sv-FI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Polen</a:t>
            </a:r>
            <a:r>
              <a:rPr lang="sv-FI" b="1" dirty="0" smtClean="0">
                <a:solidFill>
                  <a:srgbClr val="FF0000"/>
                </a:solidFill>
              </a:rPr>
              <a:t> - sedan kalla krigets fall - </a:t>
            </a:r>
            <a:r>
              <a:rPr lang="ru-RU" b="1" dirty="0" smtClean="0">
                <a:solidFill>
                  <a:srgbClr val="FF0000"/>
                </a:solidFill>
              </a:rPr>
              <a:t>den första amerikanska permanenta militärbasen i Öst-Europa</a:t>
            </a:r>
            <a:r>
              <a:rPr lang="sv-FI" b="1" dirty="0" smtClean="0">
                <a:solidFill>
                  <a:srgbClr val="FF0000"/>
                </a:solidFill>
              </a:rPr>
              <a:t>; ”</a:t>
            </a:r>
            <a:r>
              <a:rPr lang="ru-RU" b="1" dirty="0" smtClean="0">
                <a:solidFill>
                  <a:srgbClr val="FF0000"/>
                </a:solidFill>
              </a:rPr>
              <a:t>järnbrigaden</a:t>
            </a:r>
            <a:r>
              <a:rPr lang="sv-FI" b="1" dirty="0" smtClean="0">
                <a:solidFill>
                  <a:srgbClr val="FF0000"/>
                </a:solidFill>
              </a:rPr>
              <a:t>”</a:t>
            </a:r>
          </a:p>
          <a:p>
            <a:pPr lvl="0">
              <a:lnSpc>
                <a:spcPts val="1000"/>
              </a:lnSpc>
            </a:pPr>
            <a:endParaRPr lang="sv-FI" dirty="0" smtClean="0"/>
          </a:p>
          <a:p>
            <a:pPr lvl="0">
              <a:lnSpc>
                <a:spcPts val="3500"/>
              </a:lnSpc>
            </a:pPr>
            <a:r>
              <a:rPr lang="ru-RU" b="1" dirty="0" smtClean="0"/>
              <a:t>3.500 soldater, 87 Abrams-stridsvagnar och</a:t>
            </a:r>
            <a:r>
              <a:rPr lang="sv-FI" b="1" dirty="0" smtClean="0"/>
              <a:t> </a:t>
            </a:r>
            <a:r>
              <a:rPr lang="ru-RU" b="1" dirty="0" smtClean="0"/>
              <a:t>andra stridsfordon. </a:t>
            </a:r>
            <a:r>
              <a:rPr lang="sv-FI" b="1" dirty="0" smtClean="0"/>
              <a:t>Ca.</a:t>
            </a:r>
            <a:r>
              <a:rPr lang="ru-RU" b="1" dirty="0" smtClean="0"/>
              <a:t>2.700 fordon och annan utrustning</a:t>
            </a:r>
            <a:r>
              <a:rPr lang="sv-FI" b="1" dirty="0" smtClean="0"/>
              <a:t>.</a:t>
            </a:r>
          </a:p>
          <a:p>
            <a:pPr lvl="0">
              <a:lnSpc>
                <a:spcPts val="1000"/>
              </a:lnSpc>
            </a:pPr>
            <a:endParaRPr lang="sv-FI" dirty="0" smtClean="0"/>
          </a:p>
          <a:p>
            <a:pPr lvl="0">
              <a:lnSpc>
                <a:spcPts val="3500"/>
              </a:lnSpc>
            </a:pPr>
            <a:r>
              <a:rPr lang="sv-FI" dirty="0" smtClean="0"/>
              <a:t>Från Polen skickades en bataljon med stridsvagnar; </a:t>
            </a:r>
            <a:r>
              <a:rPr lang="ru-RU" b="1" dirty="0" smtClean="0"/>
              <a:t>600 soldater från USA:s pansarbrigad till Baltikum </a:t>
            </a:r>
            <a:endParaRPr lang="sv-FI" b="1" dirty="0" smtClean="0"/>
          </a:p>
          <a:p>
            <a:pPr lvl="0">
              <a:lnSpc>
                <a:spcPts val="1000"/>
              </a:lnSpc>
            </a:pPr>
            <a:endParaRPr lang="sv-FI" dirty="0" smtClean="0"/>
          </a:p>
          <a:p>
            <a:pPr lvl="0"/>
            <a:r>
              <a:rPr lang="ru-RU" b="1" dirty="0" smtClean="0"/>
              <a:t>Pansarbrigaden spr</a:t>
            </a:r>
            <a:r>
              <a:rPr lang="sv-FI" b="1" dirty="0" smtClean="0"/>
              <a:t>e</a:t>
            </a:r>
            <a:r>
              <a:rPr lang="ru-RU" b="1" dirty="0" smtClean="0"/>
              <a:t>ds ut till sju länder i Europa</a:t>
            </a:r>
            <a:endParaRPr lang="sv-FI" b="1" dirty="0" smtClean="0"/>
          </a:p>
          <a:p>
            <a:endParaRPr lang="sv-FI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t skickar USA sina truppe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2151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K</a:t>
            </a:r>
            <a:r>
              <a:rPr lang="ru-RU" b="1" dirty="0" smtClean="0">
                <a:solidFill>
                  <a:srgbClr val="FF0000"/>
                </a:solidFill>
              </a:rPr>
              <a:t>apten Scott Walters vid USA:s armé</a:t>
            </a:r>
            <a:r>
              <a:rPr lang="sv-FI" b="1" dirty="0" smtClean="0">
                <a:solidFill>
                  <a:srgbClr val="FF0000"/>
                </a:solidFill>
              </a:rPr>
              <a:t>:</a:t>
            </a:r>
            <a:r>
              <a:rPr lang="sv-FI" b="1" dirty="0" smtClean="0"/>
              <a:t> </a:t>
            </a:r>
          </a:p>
          <a:p>
            <a:pPr>
              <a:lnSpc>
                <a:spcPts val="3500"/>
              </a:lnSpc>
              <a:buNone/>
            </a:pPr>
            <a:r>
              <a:rPr lang="sv-FI" b="1" i="1" dirty="0" smtClean="0"/>
              <a:t>    F</a:t>
            </a:r>
            <a:r>
              <a:rPr lang="ru-RU" b="1" i="1" dirty="0" smtClean="0"/>
              <a:t>örflyttningen från fem samlingsplatser i Polen</a:t>
            </a:r>
            <a:r>
              <a:rPr lang="sv-FI" b="1" i="1" dirty="0" smtClean="0"/>
              <a:t> –</a:t>
            </a:r>
            <a:r>
              <a:rPr lang="ru-RU" b="1" i="1" dirty="0" smtClean="0"/>
              <a:t> </a:t>
            </a:r>
            <a:r>
              <a:rPr lang="sv-FI" b="1" i="1" dirty="0" smtClean="0"/>
              <a:t>på </a:t>
            </a:r>
            <a:r>
              <a:rPr lang="ru-RU" b="1" i="1" dirty="0" smtClean="0"/>
              <a:t>mindre än 20 dagar efter ”järnbrigaden</a:t>
            </a:r>
            <a:r>
              <a:rPr lang="sv-FI" b="1" i="1" dirty="0" smtClean="0"/>
              <a:t>s</a:t>
            </a:r>
            <a:r>
              <a:rPr lang="ru-RU" b="1" i="1" dirty="0" smtClean="0"/>
              <a:t>” ankomst till Europa</a:t>
            </a:r>
            <a:r>
              <a:rPr lang="sv-FI" b="1" i="1" dirty="0" smtClean="0"/>
              <a:t> -</a:t>
            </a:r>
            <a:r>
              <a:rPr lang="ru-RU" b="1" i="1" dirty="0" smtClean="0"/>
              <a:t> </a:t>
            </a:r>
            <a:r>
              <a:rPr lang="sv-FI" b="1" i="1" dirty="0" smtClean="0"/>
              <a:t>visade att </a:t>
            </a:r>
            <a:r>
              <a:rPr lang="ru-RU" b="1" i="1" dirty="0" smtClean="0">
                <a:solidFill>
                  <a:srgbClr val="FF0000"/>
                </a:solidFill>
              </a:rPr>
              <a:t>brigaden</a:t>
            </a:r>
            <a:r>
              <a:rPr lang="sv-FI" b="1" i="1" dirty="0" smtClean="0">
                <a:solidFill>
                  <a:srgbClr val="FF0000"/>
                </a:solidFill>
              </a:rPr>
              <a:t> har</a:t>
            </a:r>
            <a:r>
              <a:rPr lang="ru-RU" b="1" i="1" dirty="0" smtClean="0">
                <a:solidFill>
                  <a:srgbClr val="FF0000"/>
                </a:solidFill>
              </a:rPr>
              <a:t> förmåga att snabbt samla trupper</a:t>
            </a:r>
            <a:r>
              <a:rPr lang="sv-FI" b="1" i="1" dirty="0" smtClean="0">
                <a:solidFill>
                  <a:srgbClr val="FF0000"/>
                </a:solidFill>
              </a:rPr>
              <a:t>na</a:t>
            </a:r>
            <a:r>
              <a:rPr lang="ru-RU" b="1" i="1" dirty="0" smtClean="0">
                <a:solidFill>
                  <a:srgbClr val="FF0000"/>
                </a:solidFill>
              </a:rPr>
              <a:t> o</a:t>
            </a:r>
            <a:r>
              <a:rPr lang="sv-FI" b="1" i="1" dirty="0" smtClean="0">
                <a:solidFill>
                  <a:srgbClr val="FF0000"/>
                </a:solidFill>
              </a:rPr>
              <a:t>c</a:t>
            </a:r>
            <a:r>
              <a:rPr lang="ru-RU" b="1" i="1" dirty="0" smtClean="0">
                <a:solidFill>
                  <a:srgbClr val="FF0000"/>
                </a:solidFill>
              </a:rPr>
              <a:t>h fritt förflytta sig  över Europa</a:t>
            </a:r>
            <a:endParaRPr lang="sv-FI" b="1" i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sv-FI" sz="3200" b="1" dirty="0" smtClean="0"/>
              <a:t>Rysslands Nato-ambassadör Alexander Grushko, </a:t>
            </a:r>
            <a:r>
              <a:rPr lang="sv-FI" sz="3200" dirty="0" smtClean="0"/>
              <a:t>die Welt 7.6.17 (Östersjön): </a:t>
            </a:r>
          </a:p>
          <a:p>
            <a:pPr marL="342900" lvl="1" indent="-342900">
              <a:buNone/>
            </a:pPr>
            <a:r>
              <a:rPr lang="sv-FI" sz="3200" b="1" i="1" dirty="0" smtClean="0"/>
              <a:t>    </a:t>
            </a:r>
            <a:r>
              <a:rPr lang="sv-FI" sz="3200" b="1" i="1" dirty="0" smtClean="0">
                <a:solidFill>
                  <a:srgbClr val="FF0000"/>
                </a:solidFill>
              </a:rPr>
              <a:t>”Nato håller på att utveckla en ny militär säkerhetsomgivning som vi inte kan ignorera, som vi måste bemöta med egna militära medel.” </a:t>
            </a:r>
            <a:r>
              <a:rPr lang="sv-FI" sz="3200" b="1" i="1" dirty="0" smtClean="0"/>
              <a:t> </a:t>
            </a:r>
            <a:endParaRPr lang="sv-FI" sz="3200" dirty="0" smtClean="0"/>
          </a:p>
          <a:p>
            <a:endParaRPr lang="sv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6143668"/>
          </a:xfrm>
        </p:spPr>
        <p:txBody>
          <a:bodyPr>
            <a:normAutofit fontScale="92500"/>
          </a:bodyPr>
          <a:lstStyle/>
          <a:p>
            <a:pPr>
              <a:lnSpc>
                <a:spcPts val="2800"/>
              </a:lnSpc>
              <a:buNone/>
            </a:pPr>
            <a:r>
              <a:rPr lang="sv-FI" b="1" dirty="0" smtClean="0"/>
              <a:t>Baltiska ländernas utrikesministrars krav till</a:t>
            </a:r>
          </a:p>
          <a:p>
            <a:pPr>
              <a:lnSpc>
                <a:spcPts val="2800"/>
              </a:lnSpc>
              <a:buNone/>
            </a:pPr>
            <a:r>
              <a:rPr lang="sv-FI" b="1" dirty="0" smtClean="0"/>
              <a:t>Trumps rådgivare John Bolton i Washington i maj </a:t>
            </a:r>
          </a:p>
          <a:p>
            <a:pPr>
              <a:lnSpc>
                <a:spcPts val="2800"/>
              </a:lnSpc>
              <a:buNone/>
            </a:pPr>
            <a:r>
              <a:rPr lang="sv-FI" b="1" dirty="0" smtClean="0"/>
              <a:t>2018</a:t>
            </a:r>
          </a:p>
          <a:p>
            <a:pPr>
              <a:lnSpc>
                <a:spcPts val="1300"/>
              </a:lnSpc>
            </a:pPr>
            <a:endParaRPr lang="sv-FI" b="1" dirty="0" smtClean="0"/>
          </a:p>
          <a:p>
            <a:pPr>
              <a:lnSpc>
                <a:spcPts val="30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Förstärkning av NATO-bataljonerna med luft och fartygsenheter</a:t>
            </a: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Flera övningar</a:t>
            </a: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Distribution av militär utrustning</a:t>
            </a:r>
          </a:p>
          <a:p>
            <a:pPr>
              <a:lnSpc>
                <a:spcPts val="15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  <a:buNone/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Nya militära anläggningar och ny utrustning</a:t>
            </a: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  <a:buNone/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USA:s permanenta närvaro i de baltiska </a:t>
            </a: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"/>
              </a:lnSpc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 länderna och Polen</a:t>
            </a:r>
          </a:p>
          <a:p>
            <a:pPr>
              <a:lnSpc>
                <a:spcPts val="3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200"/>
              </a:lnSpc>
              <a:buNone/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Moderniserade vägförbindelser, ny infrastruktur</a:t>
            </a:r>
          </a:p>
          <a:p>
            <a:endParaRPr lang="sv-FI" b="1" dirty="0" smtClean="0"/>
          </a:p>
          <a:p>
            <a:pPr>
              <a:buNone/>
            </a:pPr>
            <a:endParaRPr lang="sv-FI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FI" b="1" dirty="0" smtClean="0"/>
              <a:t>Yle 13.6.19 - USA </a:t>
            </a:r>
            <a:r>
              <a:rPr lang="sv-FI" b="1" dirty="0"/>
              <a:t>skickar </a:t>
            </a:r>
            <a:r>
              <a:rPr lang="sv-FI" b="1" dirty="0" smtClean="0"/>
              <a:t>soldater </a:t>
            </a:r>
            <a:r>
              <a:rPr lang="sv-FI" b="1" dirty="0"/>
              <a:t>till </a:t>
            </a:r>
            <a:r>
              <a:rPr lang="sv-FI" b="1" dirty="0" smtClean="0"/>
              <a:t>Polen </a:t>
            </a:r>
          </a:p>
          <a:p>
            <a:pPr>
              <a:lnSpc>
                <a:spcPts val="1500"/>
              </a:lnSpc>
              <a:buNone/>
            </a:pPr>
            <a:endParaRPr lang="sv-FI" b="1" dirty="0"/>
          </a:p>
          <a:p>
            <a:pPr>
              <a:lnSpc>
                <a:spcPts val="3300"/>
              </a:lnSpc>
            </a:pPr>
            <a:r>
              <a:rPr lang="sv-FI" b="1" dirty="0"/>
              <a:t>President Donald Trump </a:t>
            </a:r>
            <a:r>
              <a:rPr lang="sv-FI" b="1" dirty="0" smtClean="0"/>
              <a:t>skickar 1 000 </a:t>
            </a:r>
            <a:r>
              <a:rPr lang="sv-FI" b="1" dirty="0"/>
              <a:t>soldater till Polen </a:t>
            </a:r>
            <a:r>
              <a:rPr lang="sv-FI" b="1" dirty="0">
                <a:solidFill>
                  <a:srgbClr val="FF0000"/>
                </a:solidFill>
              </a:rPr>
              <a:t>för att förhindra eventuella nya hot från </a:t>
            </a:r>
            <a:r>
              <a:rPr lang="sv-FI" b="1" dirty="0" smtClean="0">
                <a:solidFill>
                  <a:srgbClr val="FF0000"/>
                </a:solidFill>
              </a:rPr>
              <a:t>Ryssland.</a:t>
            </a:r>
            <a:r>
              <a:rPr lang="sv-FI" b="1" dirty="0" smtClean="0"/>
              <a:t> </a:t>
            </a:r>
            <a:r>
              <a:rPr lang="sv-FI" dirty="0" smtClean="0"/>
              <a:t>Truppförstärkningen sker på Polens begäran</a:t>
            </a:r>
          </a:p>
          <a:p>
            <a:pPr>
              <a:lnSpc>
                <a:spcPts val="300"/>
              </a:lnSpc>
              <a:buNone/>
            </a:pPr>
            <a:endParaRPr lang="sv-FI" b="1" dirty="0" smtClean="0"/>
          </a:p>
          <a:p>
            <a:pPr>
              <a:lnSpc>
                <a:spcPts val="3300"/>
              </a:lnSpc>
            </a:pPr>
            <a:r>
              <a:rPr lang="sv-FI" b="1" dirty="0" smtClean="0"/>
              <a:t>En </a:t>
            </a:r>
            <a:r>
              <a:rPr lang="sv-FI" b="1" dirty="0"/>
              <a:t>ny militärbas för soldaterna ska kanske döpas till Fort Trump </a:t>
            </a:r>
          </a:p>
          <a:p>
            <a:r>
              <a:rPr lang="sv-FI" dirty="0"/>
              <a:t>USA har redan omkring 5 000 soldater i Polen</a:t>
            </a:r>
          </a:p>
          <a:p>
            <a:pPr>
              <a:lnSpc>
                <a:spcPts val="300"/>
              </a:lnSpc>
            </a:pPr>
            <a:endParaRPr lang="sv-FI" dirty="0" smtClean="0"/>
          </a:p>
          <a:p>
            <a:pPr>
              <a:lnSpc>
                <a:spcPts val="33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Ryssland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varnat</a:t>
            </a:r>
            <a:r>
              <a:rPr lang="en-US" b="1" dirty="0" smtClean="0">
                <a:solidFill>
                  <a:srgbClr val="FF0000"/>
                </a:solidFill>
              </a:rPr>
              <a:t> NATO </a:t>
            </a:r>
            <a:r>
              <a:rPr lang="en-US" b="1" dirty="0" err="1" smtClean="0">
                <a:solidFill>
                  <a:srgbClr val="FF0000"/>
                </a:solidFill>
              </a:rPr>
              <a:t>att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v-FI" b="1" dirty="0" smtClean="0">
                <a:solidFill>
                  <a:srgbClr val="FF0000"/>
                </a:solidFill>
              </a:rPr>
              <a:t>Trumps löfte att skicka 1 000 amerikanska trupper till Polen kommer att "destabilisera" Europa. </a:t>
            </a:r>
            <a:endParaRPr lang="sv-F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FI" b="1" dirty="0" smtClean="0"/>
              <a:t>DEFENDER  SPRING 2020 </a:t>
            </a:r>
            <a:r>
              <a:rPr lang="sv-FI" sz="2400" dirty="0" smtClean="0"/>
              <a:t>(DefenseNews 11.10.19)</a:t>
            </a:r>
          </a:p>
          <a:p>
            <a:pPr>
              <a:lnSpc>
                <a:spcPts val="1500"/>
              </a:lnSpc>
              <a:buNone/>
            </a:pPr>
            <a:endParaRPr lang="sv-FI" sz="2400" b="1" dirty="0" smtClean="0"/>
          </a:p>
          <a:p>
            <a:r>
              <a:rPr lang="sv-FI" b="1" dirty="0" smtClean="0">
                <a:solidFill>
                  <a:srgbClr val="FF0000"/>
                </a:solidFill>
              </a:rPr>
              <a:t>USA/NATO tredje största övningen sedan kalla kriget 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r>
              <a:rPr lang="sv-FI" b="1" dirty="0" smtClean="0"/>
              <a:t>mobilisering mot öst, öva interoperabilitet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r>
              <a:rPr lang="sv-FI" b="1" dirty="0" smtClean="0"/>
              <a:t>20.000 USA soldater, pansarvagnar och annan hardware roteras över Atlanten, genom Tyskland till Polen, de baltiska och nordiska länderna, Georgien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r>
              <a:rPr lang="sv-FI" b="1" dirty="0" smtClean="0"/>
              <a:t>16 andra NATO-länder </a:t>
            </a:r>
          </a:p>
          <a:p>
            <a:pPr>
              <a:lnSpc>
                <a:spcPts val="800"/>
              </a:lnSpc>
            </a:pPr>
            <a:endParaRPr lang="sv-FI" b="1" dirty="0" smtClean="0"/>
          </a:p>
          <a:p>
            <a:r>
              <a:rPr lang="sv-FI" sz="2400" b="1" dirty="0" smtClean="0"/>
              <a:t>Från och med 2020 kommer Defender-övningen att bli en </a:t>
            </a:r>
            <a:r>
              <a:rPr lang="sv-FI" sz="2400" b="1" dirty="0" smtClean="0">
                <a:solidFill>
                  <a:srgbClr val="FF0000"/>
                </a:solidFill>
              </a:rPr>
              <a:t>årlig övning</a:t>
            </a:r>
            <a:r>
              <a:rPr lang="sv-FI" sz="2400" b="1" dirty="0" smtClean="0"/>
              <a:t> som äger rum i både Stillahavsområdet och Europa, men vartannat år blir ett "lätt" år.</a:t>
            </a:r>
            <a:endParaRPr lang="sv-FI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resultat för defender 2020 military exerci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8583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laterad b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42852"/>
            <a:ext cx="8774143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FI" b="1" dirty="0" smtClean="0"/>
              <a:t>Aftonbladet 8.2.2018</a:t>
            </a:r>
          </a:p>
          <a:p>
            <a:pPr>
              <a:lnSpc>
                <a:spcPts val="1500"/>
              </a:lnSpc>
              <a:buNone/>
            </a:pPr>
            <a:endParaRPr lang="sv-FI" b="1" dirty="0" smtClean="0"/>
          </a:p>
          <a:p>
            <a:pPr>
              <a:lnSpc>
                <a:spcPts val="3600"/>
              </a:lnSpc>
            </a:pPr>
            <a:r>
              <a:rPr lang="sv-FI" b="1" dirty="0" smtClean="0"/>
              <a:t>Vladimir Putin </a:t>
            </a:r>
            <a:r>
              <a:rPr lang="sv-FI" b="1" i="1" dirty="0" smtClean="0">
                <a:solidFill>
                  <a:srgbClr val="FF0000"/>
                </a:solidFill>
              </a:rPr>
              <a:t>”har gett massförstörelsevapen en oerhört central roll i Rysslands försvar. </a:t>
            </a:r>
            <a:r>
              <a:rPr lang="sv-FI" i="1" dirty="0" smtClean="0"/>
              <a:t>Sannolikt för att kompensera för den militära underlägsenhet Ryssland har gentemot USA när det gäller övriga vapen.”</a:t>
            </a:r>
            <a:endParaRPr lang="sv-FI" sz="1800" i="1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r>
              <a:rPr lang="en-US" b="1" dirty="0" smtClean="0"/>
              <a:t>Donald Trump </a:t>
            </a:r>
            <a:r>
              <a:rPr lang="en-US" i="1" dirty="0" smtClean="0"/>
              <a:t>“</a:t>
            </a:r>
            <a:r>
              <a:rPr lang="en-US" b="1" i="1" dirty="0" err="1" smtClean="0">
                <a:solidFill>
                  <a:srgbClr val="FF0000"/>
                </a:solidFill>
              </a:rPr>
              <a:t>kan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tänka</a:t>
            </a:r>
            <a:r>
              <a:rPr lang="en-US" b="1" i="1" dirty="0" smtClean="0">
                <a:solidFill>
                  <a:srgbClr val="FF0000"/>
                </a:solidFill>
              </a:rPr>
              <a:t> sig </a:t>
            </a:r>
            <a:r>
              <a:rPr lang="en-US" b="1" i="1" dirty="0" err="1" smtClean="0">
                <a:solidFill>
                  <a:srgbClr val="FF0000"/>
                </a:solidFill>
              </a:rPr>
              <a:t>att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svara</a:t>
            </a:r>
            <a:r>
              <a:rPr lang="en-US" b="1" i="1" dirty="0" smtClean="0">
                <a:solidFill>
                  <a:srgbClr val="FF0000"/>
                </a:solidFill>
              </a:rPr>
              <a:t> med </a:t>
            </a:r>
            <a:r>
              <a:rPr lang="en-US" b="1" i="1" dirty="0" err="1" smtClean="0">
                <a:solidFill>
                  <a:srgbClr val="FF0000"/>
                </a:solidFill>
              </a:rPr>
              <a:t>kärnvapen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även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om</a:t>
            </a:r>
            <a:r>
              <a:rPr lang="en-US" b="1" i="1" dirty="0" smtClean="0">
                <a:solidFill>
                  <a:srgbClr val="FF0000"/>
                </a:solidFill>
              </a:rPr>
              <a:t> USA </a:t>
            </a:r>
            <a:r>
              <a:rPr lang="en-US" b="1" i="1" dirty="0" err="1" smtClean="0">
                <a:solidFill>
                  <a:srgbClr val="FF0000"/>
                </a:solidFill>
              </a:rPr>
              <a:t>utsätts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för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ett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anfall</a:t>
            </a:r>
            <a:r>
              <a:rPr lang="en-US" b="1" i="1" dirty="0" smtClean="0">
                <a:solidFill>
                  <a:srgbClr val="FF0000"/>
                </a:solidFill>
              </a:rPr>
              <a:t> med </a:t>
            </a:r>
            <a:r>
              <a:rPr lang="en-US" b="1" i="1" dirty="0" err="1" smtClean="0">
                <a:solidFill>
                  <a:srgbClr val="FF0000"/>
                </a:solidFill>
              </a:rPr>
              <a:t>konventionella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vapen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eller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för</a:t>
            </a:r>
            <a:r>
              <a:rPr lang="en-US" b="1" i="1" dirty="0" smtClean="0">
                <a:solidFill>
                  <a:srgbClr val="FF0000"/>
                </a:solidFill>
              </a:rPr>
              <a:t> en </a:t>
            </a:r>
            <a:r>
              <a:rPr lang="en-US" b="1" i="1" dirty="0" err="1" smtClean="0">
                <a:solidFill>
                  <a:srgbClr val="FF0000"/>
                </a:solidFill>
              </a:rPr>
              <a:t>allvarlig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cyberattack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/>
              <a:t>som</a:t>
            </a:r>
            <a:r>
              <a:rPr lang="en-US" i="1" dirty="0" smtClean="0"/>
              <a:t> </a:t>
            </a:r>
            <a:r>
              <a:rPr lang="en-US" i="1" dirty="0" err="1" smtClean="0"/>
              <a:t>slår</a:t>
            </a:r>
            <a:r>
              <a:rPr lang="en-US" i="1" dirty="0" smtClean="0"/>
              <a:t> </a:t>
            </a:r>
            <a:r>
              <a:rPr lang="en-US" i="1" dirty="0" err="1" smtClean="0"/>
              <a:t>ut</a:t>
            </a:r>
            <a:r>
              <a:rPr lang="en-US" i="1" dirty="0" smtClean="0"/>
              <a:t> </a:t>
            </a:r>
            <a:r>
              <a:rPr lang="en-US" i="1" dirty="0" err="1" smtClean="0"/>
              <a:t>exempelvis</a:t>
            </a:r>
            <a:r>
              <a:rPr lang="en-US" i="1" dirty="0" smtClean="0"/>
              <a:t> </a:t>
            </a:r>
            <a:r>
              <a:rPr lang="en-US" i="1" dirty="0" err="1" smtClean="0"/>
              <a:t>elnätet</a:t>
            </a:r>
            <a:r>
              <a:rPr lang="en-US" i="1" dirty="0" smtClean="0"/>
              <a:t>.”</a:t>
            </a:r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e/Military_Expenditures_2018_SIPRI.png/350px-Military_Expenditures_2018_SIP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7249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215106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en-US" b="1" dirty="0" smtClean="0"/>
              <a:t>Trump </a:t>
            </a:r>
            <a:r>
              <a:rPr lang="en-US" b="1" dirty="0" err="1" smtClean="0"/>
              <a:t>har</a:t>
            </a:r>
            <a:r>
              <a:rPr lang="en-US" b="1" dirty="0" smtClean="0"/>
              <a:t> </a:t>
            </a:r>
            <a:r>
              <a:rPr lang="en-US" b="1" dirty="0" err="1" smtClean="0"/>
              <a:t>beordrat</a:t>
            </a:r>
            <a:r>
              <a:rPr lang="en-US" b="1" dirty="0" smtClean="0"/>
              <a:t> Pentagon </a:t>
            </a:r>
            <a:r>
              <a:rPr lang="en-US" b="1" dirty="0" err="1" smtClean="0"/>
              <a:t>att</a:t>
            </a:r>
            <a:r>
              <a:rPr lang="en-US" b="1" dirty="0" smtClean="0"/>
              <a:t> </a:t>
            </a:r>
            <a:r>
              <a:rPr lang="en-US" b="1" dirty="0" err="1" smtClean="0"/>
              <a:t>utveckla</a:t>
            </a:r>
            <a:r>
              <a:rPr lang="en-US" b="1" dirty="0" smtClean="0"/>
              <a:t> </a:t>
            </a:r>
            <a:r>
              <a:rPr lang="en-US" b="1" dirty="0" err="1" smtClean="0"/>
              <a:t>mindre</a:t>
            </a:r>
            <a:r>
              <a:rPr lang="en-US" b="1" dirty="0" smtClean="0"/>
              <a:t> </a:t>
            </a:r>
            <a:r>
              <a:rPr lang="en-US" b="1" dirty="0" err="1" smtClean="0"/>
              <a:t>atomvapen</a:t>
            </a:r>
            <a:r>
              <a:rPr lang="en-US" b="1" dirty="0" smtClean="0"/>
              <a:t> (</a:t>
            </a:r>
            <a:r>
              <a:rPr lang="en-US" b="1" dirty="0" err="1" smtClean="0"/>
              <a:t>s.k</a:t>
            </a:r>
            <a:r>
              <a:rPr lang="en-US" b="1" dirty="0" smtClean="0"/>
              <a:t>. </a:t>
            </a:r>
            <a:r>
              <a:rPr lang="en-US" b="1" dirty="0" err="1" smtClean="0"/>
              <a:t>taktiska</a:t>
            </a:r>
            <a:r>
              <a:rPr lang="en-US" b="1" dirty="0" smtClean="0"/>
              <a:t> </a:t>
            </a:r>
            <a:r>
              <a:rPr lang="en-US" b="1" dirty="0" err="1" smtClean="0"/>
              <a:t>atomvapen</a:t>
            </a:r>
            <a:r>
              <a:rPr lang="en-US" b="1" dirty="0" smtClean="0"/>
              <a:t>). </a:t>
            </a:r>
            <a:r>
              <a:rPr lang="en-US" dirty="0" smtClean="0"/>
              <a:t>De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samma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sprängkraft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som</a:t>
            </a:r>
            <a:r>
              <a:rPr lang="en-US" b="1" dirty="0" smtClean="0">
                <a:solidFill>
                  <a:srgbClr val="FF0000"/>
                </a:solidFill>
              </a:rPr>
              <a:t> Hiroshima and Nagasaki</a:t>
            </a:r>
            <a:r>
              <a:rPr lang="en-US" dirty="0" smtClean="0"/>
              <a:t> </a:t>
            </a:r>
            <a:r>
              <a:rPr lang="en-US" dirty="0" err="1" smtClean="0"/>
              <a:t>bomberna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omedelbart</a:t>
            </a:r>
            <a:r>
              <a:rPr lang="en-US" dirty="0" smtClean="0"/>
              <a:t> </a:t>
            </a:r>
            <a:r>
              <a:rPr lang="en-US" dirty="0" err="1" smtClean="0"/>
              <a:t>dödade</a:t>
            </a:r>
            <a:r>
              <a:rPr lang="en-US" dirty="0" smtClean="0"/>
              <a:t> 100,000 </a:t>
            </a:r>
            <a:r>
              <a:rPr lang="en-US" dirty="0" err="1" smtClean="0"/>
              <a:t>människor</a:t>
            </a:r>
            <a:r>
              <a:rPr lang="en-US" dirty="0" smtClean="0"/>
              <a:t>. </a:t>
            </a:r>
          </a:p>
          <a:p>
            <a:pPr>
              <a:lnSpc>
                <a:spcPts val="3300"/>
              </a:lnSpc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Taktiska</a:t>
            </a:r>
            <a:r>
              <a:rPr lang="en-US" dirty="0" smtClean="0"/>
              <a:t> </a:t>
            </a:r>
            <a:r>
              <a:rPr lang="en-US" dirty="0" err="1" smtClean="0"/>
              <a:t>atomvapen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tänkta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användas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begränsat</a:t>
            </a:r>
            <a:r>
              <a:rPr lang="en-US" b="1" dirty="0" smtClean="0"/>
              <a:t> </a:t>
            </a:r>
            <a:r>
              <a:rPr lang="en-US" b="1" dirty="0" err="1" smtClean="0"/>
              <a:t>atomvapenkrig</a:t>
            </a:r>
            <a:r>
              <a:rPr lang="en-US" b="1" dirty="0" smtClean="0"/>
              <a:t>”</a:t>
            </a:r>
            <a:r>
              <a:rPr lang="en-US" dirty="0" smtClean="0"/>
              <a:t>.</a:t>
            </a:r>
          </a:p>
          <a:p>
            <a:pPr>
              <a:lnSpc>
                <a:spcPts val="1500"/>
              </a:lnSpc>
              <a:buNone/>
            </a:pP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b="1" dirty="0" err="1" smtClean="0"/>
              <a:t>Ryssland</a:t>
            </a:r>
            <a:r>
              <a:rPr lang="en-US" b="1" dirty="0" smtClean="0"/>
              <a:t> </a:t>
            </a:r>
            <a:r>
              <a:rPr lang="en-US" b="1" dirty="0" err="1" smtClean="0"/>
              <a:t>har</a:t>
            </a:r>
            <a:r>
              <a:rPr lang="en-US" b="1" dirty="0" smtClean="0"/>
              <a:t> </a:t>
            </a:r>
            <a:r>
              <a:rPr lang="en-US" b="1" dirty="0" err="1" smtClean="0"/>
              <a:t>utvecklat</a:t>
            </a:r>
            <a:r>
              <a:rPr lang="en-US" b="1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fjärrstyrda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torpeder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bestyckas</a:t>
            </a:r>
            <a:r>
              <a:rPr lang="en-US" b="1" dirty="0" smtClean="0">
                <a:solidFill>
                  <a:srgbClr val="FF0000"/>
                </a:solidFill>
              </a:rPr>
              <a:t> med </a:t>
            </a:r>
            <a:r>
              <a:rPr lang="en-US" b="1" dirty="0" err="1" smtClean="0">
                <a:solidFill>
                  <a:srgbClr val="FF0000"/>
                </a:solidFill>
              </a:rPr>
              <a:t>atomvapen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oupptäckt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korsa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Stilla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havet</a:t>
            </a:r>
            <a:r>
              <a:rPr lang="en-US" b="1" dirty="0" smtClean="0">
                <a:solidFill>
                  <a:srgbClr val="FF0000"/>
                </a:solidFill>
              </a:rPr>
              <a:t> till USA:s </a:t>
            </a:r>
            <a:r>
              <a:rPr lang="en-US" b="1" dirty="0" err="1" smtClean="0">
                <a:solidFill>
                  <a:srgbClr val="FF0000"/>
                </a:solidFill>
              </a:rPr>
              <a:t>västkust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dirty="0" err="1" smtClean="0"/>
              <a:t>Tiden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uppskjutning</a:t>
            </a:r>
            <a:r>
              <a:rPr lang="en-US" dirty="0" smtClean="0"/>
              <a:t> till detonation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USA </a:t>
            </a:r>
            <a:r>
              <a:rPr lang="en-US" dirty="0" err="1" smtClean="0"/>
              <a:t>inte</a:t>
            </a:r>
            <a:r>
              <a:rPr lang="en-US" dirty="0" smtClean="0"/>
              <a:t> </a:t>
            </a:r>
            <a:r>
              <a:rPr lang="en-US" dirty="0" err="1" smtClean="0"/>
              <a:t>hinner</a:t>
            </a:r>
            <a:r>
              <a:rPr lang="en-US" dirty="0" smtClean="0"/>
              <a:t> </a:t>
            </a:r>
            <a:r>
              <a:rPr lang="en-US" dirty="0" err="1" smtClean="0"/>
              <a:t>skjuta</a:t>
            </a:r>
            <a:r>
              <a:rPr lang="en-US" dirty="0" smtClean="0"/>
              <a:t> </a:t>
            </a:r>
            <a:r>
              <a:rPr lang="en-US" dirty="0" err="1" smtClean="0"/>
              <a:t>ner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med </a:t>
            </a:r>
            <a:r>
              <a:rPr lang="en-US" dirty="0" err="1" smtClean="0"/>
              <a:t>sitt</a:t>
            </a:r>
            <a:r>
              <a:rPr lang="en-US" dirty="0" smtClean="0"/>
              <a:t> </a:t>
            </a:r>
            <a:r>
              <a:rPr lang="en-US" dirty="0" err="1" smtClean="0"/>
              <a:t>missilförsvar</a:t>
            </a:r>
            <a:r>
              <a:rPr lang="en-US" dirty="0" smtClean="0"/>
              <a:t>.  </a:t>
            </a:r>
            <a:endParaRPr lang="sv-FI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b="1" dirty="0" err="1" smtClean="0"/>
              <a:t>Då</a:t>
            </a:r>
            <a:r>
              <a:rPr lang="en-US" b="1" dirty="0" smtClean="0"/>
              <a:t> </a:t>
            </a:r>
            <a:r>
              <a:rPr lang="en-US" b="1" dirty="0" err="1" smtClean="0"/>
              <a:t>Ryssland</a:t>
            </a:r>
            <a:r>
              <a:rPr lang="en-US" b="1" dirty="0" smtClean="0"/>
              <a:t> </a:t>
            </a:r>
            <a:r>
              <a:rPr lang="en-US" b="1" dirty="0" err="1" smtClean="0"/>
              <a:t>och</a:t>
            </a:r>
            <a:r>
              <a:rPr lang="en-US" b="1" dirty="0" smtClean="0"/>
              <a:t> USA </a:t>
            </a:r>
            <a:r>
              <a:rPr lang="en-US" b="1" dirty="0" err="1" smtClean="0"/>
              <a:t>genomförde</a:t>
            </a:r>
            <a:r>
              <a:rPr lang="en-US" b="1" dirty="0" smtClean="0"/>
              <a:t> den </a:t>
            </a:r>
            <a:r>
              <a:rPr lang="en-US" b="1" dirty="0" err="1" smtClean="0"/>
              <a:t>stora</a:t>
            </a:r>
            <a:r>
              <a:rPr lang="en-US" b="1" dirty="0" smtClean="0"/>
              <a:t> </a:t>
            </a:r>
            <a:r>
              <a:rPr lang="en-US" b="1" dirty="0" err="1" smtClean="0"/>
              <a:t>kapprustningen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60-talet </a:t>
            </a:r>
            <a:r>
              <a:rPr lang="en-US" b="1" dirty="0" err="1" smtClean="0"/>
              <a:t>etablerades</a:t>
            </a:r>
            <a:r>
              <a:rPr lang="en-US" b="1" dirty="0" smtClean="0"/>
              <a:t> </a:t>
            </a:r>
            <a:r>
              <a:rPr lang="en-US" b="1" dirty="0" err="1" smtClean="0"/>
              <a:t>terrorbalansen</a:t>
            </a:r>
            <a:r>
              <a:rPr lang="en-US" b="1" dirty="0" smtClean="0"/>
              <a:t>. 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båda</a:t>
            </a:r>
            <a:r>
              <a:rPr lang="en-US" dirty="0" smtClean="0"/>
              <a:t> hade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många</a:t>
            </a:r>
            <a:r>
              <a:rPr lang="en-US" dirty="0" smtClean="0"/>
              <a:t> </a:t>
            </a:r>
            <a:r>
              <a:rPr lang="en-US" dirty="0" err="1" smtClean="0"/>
              <a:t>atomvapen</a:t>
            </a:r>
            <a:r>
              <a:rPr lang="en-US" dirty="0" smtClean="0"/>
              <a:t> </a:t>
            </a:r>
            <a:r>
              <a:rPr lang="en-US" dirty="0" err="1" smtClean="0"/>
              <a:t>riktade</a:t>
            </a:r>
            <a:r>
              <a:rPr lang="en-US" dirty="0" smtClean="0"/>
              <a:t> mot </a:t>
            </a:r>
            <a:r>
              <a:rPr lang="en-US" dirty="0" err="1" smtClean="0"/>
              <a:t>varandras</a:t>
            </a:r>
            <a:r>
              <a:rPr lang="en-US" dirty="0" smtClean="0"/>
              <a:t> </a:t>
            </a:r>
            <a:r>
              <a:rPr lang="en-US" dirty="0" err="1" smtClean="0"/>
              <a:t>stora</a:t>
            </a:r>
            <a:r>
              <a:rPr lang="en-US" dirty="0" smtClean="0"/>
              <a:t> </a:t>
            </a:r>
            <a:r>
              <a:rPr lang="en-US" dirty="0" err="1" smtClean="0"/>
              <a:t>städer</a:t>
            </a:r>
            <a:r>
              <a:rPr lang="en-US" dirty="0" smtClean="0"/>
              <a:t> </a:t>
            </a:r>
            <a:r>
              <a:rPr lang="en-US" dirty="0" err="1" smtClean="0"/>
              <a:t>innebar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en </a:t>
            </a:r>
            <a:r>
              <a:rPr lang="en-US" b="1" dirty="0" err="1" smtClean="0">
                <a:solidFill>
                  <a:srgbClr val="FF0000"/>
                </a:solidFill>
              </a:rPr>
              <a:t>garanti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ömsidig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förstörelse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dvs</a:t>
            </a:r>
            <a:r>
              <a:rPr lang="en-US" dirty="0" smtClean="0"/>
              <a:t>.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vapnen</a:t>
            </a:r>
            <a:r>
              <a:rPr lang="en-US" dirty="0" smtClean="0"/>
              <a:t> </a:t>
            </a:r>
            <a:r>
              <a:rPr lang="en-US" dirty="0" err="1" smtClean="0"/>
              <a:t>aldrig</a:t>
            </a:r>
            <a:r>
              <a:rPr lang="en-US" dirty="0" smtClean="0"/>
              <a:t> </a:t>
            </a:r>
            <a:r>
              <a:rPr lang="en-US" dirty="0" err="1" smtClean="0"/>
              <a:t>skulle</a:t>
            </a:r>
            <a:r>
              <a:rPr lang="en-US" dirty="0" smtClean="0"/>
              <a:t> </a:t>
            </a:r>
            <a:r>
              <a:rPr lang="en-US" dirty="0" err="1" smtClean="0"/>
              <a:t>användas</a:t>
            </a:r>
            <a:r>
              <a:rPr lang="en-US" dirty="0" smtClean="0"/>
              <a:t>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r>
              <a:rPr lang="en-US" b="1" dirty="0" smtClean="0"/>
              <a:t>Nu </a:t>
            </a:r>
            <a:r>
              <a:rPr lang="en-US" b="1" dirty="0" err="1" smtClean="0"/>
              <a:t>har</a:t>
            </a:r>
            <a:r>
              <a:rPr lang="en-US" b="1" dirty="0" smtClean="0"/>
              <a:t> 9 </a:t>
            </a:r>
            <a:r>
              <a:rPr lang="en-US" b="1" dirty="0" err="1" smtClean="0"/>
              <a:t>länder</a:t>
            </a:r>
            <a:r>
              <a:rPr lang="en-US" b="1" dirty="0" smtClean="0"/>
              <a:t> </a:t>
            </a:r>
            <a:r>
              <a:rPr lang="en-US" b="1" dirty="0" err="1" smtClean="0"/>
              <a:t>atomvapen</a:t>
            </a:r>
            <a:endParaRPr lang="en-US" b="1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3600"/>
              </a:lnSpc>
            </a:pPr>
            <a:r>
              <a:rPr lang="en-US" b="1" dirty="0" err="1" smtClean="0"/>
              <a:t>Ryssland</a:t>
            </a:r>
            <a:r>
              <a:rPr lang="en-US" b="1" dirty="0" smtClean="0"/>
              <a:t> </a:t>
            </a:r>
            <a:r>
              <a:rPr lang="en-US" b="1" dirty="0" err="1" smtClean="0"/>
              <a:t>aktivare</a:t>
            </a:r>
            <a:r>
              <a:rPr lang="en-US" b="1" dirty="0" smtClean="0"/>
              <a:t> </a:t>
            </a:r>
            <a:r>
              <a:rPr lang="en-US" b="1" dirty="0" err="1" smtClean="0"/>
              <a:t>agerand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den </a:t>
            </a:r>
            <a:r>
              <a:rPr lang="en-US" dirty="0" err="1" smtClean="0"/>
              <a:t>internationella</a:t>
            </a:r>
            <a:r>
              <a:rPr lang="en-US" dirty="0" smtClean="0"/>
              <a:t> </a:t>
            </a:r>
            <a:r>
              <a:rPr lang="en-US" dirty="0" err="1" smtClean="0"/>
              <a:t>arenan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b="1" dirty="0" smtClean="0"/>
              <a:t>Trump's "America first policy"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oberäkneliga</a:t>
            </a:r>
            <a:r>
              <a:rPr lang="en-US" dirty="0" smtClean="0"/>
              <a:t> </a:t>
            </a:r>
            <a:r>
              <a:rPr lang="en-US" dirty="0" err="1" smtClean="0"/>
              <a:t>uppträdande</a:t>
            </a:r>
            <a:r>
              <a:rPr lang="en-US" dirty="0" smtClean="0"/>
              <a:t> </a:t>
            </a:r>
            <a:r>
              <a:rPr lang="en-US" dirty="0" err="1" smtClean="0"/>
              <a:t>leder</a:t>
            </a:r>
            <a:r>
              <a:rPr lang="en-US" dirty="0" smtClean="0"/>
              <a:t> till </a:t>
            </a:r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 smtClean="0">
                <a:solidFill>
                  <a:srgbClr val="FF0000"/>
                </a:solidFill>
              </a:rPr>
              <a:t>ny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kalla-kriget-mentalitet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sv-FI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Terrorbalansen</a:t>
            </a:r>
            <a:r>
              <a:rPr lang="en-US" b="1" dirty="0" smtClean="0"/>
              <a:t> </a:t>
            </a:r>
            <a:r>
              <a:rPr lang="en-US" b="1" dirty="0" err="1" smtClean="0"/>
              <a:t>fungerar</a:t>
            </a:r>
            <a:r>
              <a:rPr lang="en-US" b="1" dirty="0" smtClean="0"/>
              <a:t> </a:t>
            </a:r>
            <a:r>
              <a:rPr lang="en-US" b="1" dirty="0" err="1" smtClean="0"/>
              <a:t>inte</a:t>
            </a:r>
            <a:r>
              <a:rPr lang="en-US" b="1" dirty="0" smtClean="0"/>
              <a:t> </a:t>
            </a:r>
            <a:r>
              <a:rPr lang="en-US" b="1" dirty="0" err="1" smtClean="0"/>
              <a:t>längre</a:t>
            </a:r>
            <a:endParaRPr lang="sv-FI" b="1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r>
              <a:rPr lang="sv-FI" b="1" dirty="0" smtClean="0">
                <a:solidFill>
                  <a:srgbClr val="FF0000"/>
                </a:solidFill>
              </a:rPr>
              <a:t>Ryssland, USA och Kina lägger mångmiljardbelopp på att modernisera och uppgradera sina atomvapen</a:t>
            </a:r>
            <a:r>
              <a:rPr lang="sv-FI" dirty="0" smtClean="0"/>
              <a:t> och </a:t>
            </a:r>
            <a:r>
              <a:rPr lang="sv-FI" b="1" dirty="0" smtClean="0"/>
              <a:t>dessutom finns atomvapen i Frankrike, England, Indien, Pakistan, Nordkorea, Israel</a:t>
            </a:r>
            <a:r>
              <a:rPr lang="sv-FI" dirty="0" smtClean="0"/>
              <a:t> (6).</a:t>
            </a:r>
          </a:p>
          <a:p>
            <a:pPr>
              <a:lnSpc>
                <a:spcPts val="1200"/>
              </a:lnSpc>
            </a:pPr>
            <a:endParaRPr lang="sv-FI" dirty="0" smtClean="0"/>
          </a:p>
          <a:p>
            <a:r>
              <a:rPr lang="sv-FI" b="1" dirty="0" smtClean="0">
                <a:solidFill>
                  <a:srgbClr val="FF0000"/>
                </a:solidFill>
              </a:rPr>
              <a:t>Samtidigt röstade 122 länder i FN:s general-församling 2017 för ett totalförbud mot atomvapen </a:t>
            </a:r>
            <a:r>
              <a:rPr lang="sv-FI" dirty="0" smtClean="0"/>
              <a:t>(Nobels fredspris)</a:t>
            </a:r>
            <a:endParaRPr lang="sv-FI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www.armscontrol.org/sites/default/files/images/Factsheets/WarheadsGraphic_190619_900px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</a:pPr>
            <a:r>
              <a:rPr lang="en-US" dirty="0" smtClean="0"/>
              <a:t>I </a:t>
            </a:r>
            <a:r>
              <a:rPr lang="en-US" dirty="0" err="1" smtClean="0"/>
              <a:t>februari</a:t>
            </a:r>
            <a:r>
              <a:rPr lang="en-US" dirty="0" smtClean="0"/>
              <a:t> 2019, </a:t>
            </a:r>
            <a:r>
              <a:rPr lang="en-US" dirty="0" err="1" smtClean="0"/>
              <a:t>meddelade</a:t>
            </a:r>
            <a:r>
              <a:rPr lang="en-US" dirty="0" smtClean="0"/>
              <a:t> Trump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b="1" dirty="0" smtClean="0"/>
              <a:t>USA </a:t>
            </a:r>
            <a:r>
              <a:rPr lang="en-US" b="1" dirty="0" err="1" smtClean="0"/>
              <a:t>ensidigt</a:t>
            </a:r>
            <a:r>
              <a:rPr lang="en-US" b="1" dirty="0" smtClean="0"/>
              <a:t> </a:t>
            </a:r>
            <a:r>
              <a:rPr lang="en-US" b="1" dirty="0" err="1" smtClean="0"/>
              <a:t>upphäver</a:t>
            </a:r>
            <a:r>
              <a:rPr lang="en-US" b="1" dirty="0" smtClean="0"/>
              <a:t> INF-</a:t>
            </a:r>
            <a:r>
              <a:rPr lang="en-US" b="1" dirty="0" err="1" smtClean="0"/>
              <a:t>fördraget</a:t>
            </a:r>
            <a:r>
              <a:rPr lang="en-US" b="1" dirty="0" smtClean="0"/>
              <a:t> </a:t>
            </a:r>
            <a:r>
              <a:rPr lang="en-US" b="1" dirty="0" err="1" smtClean="0"/>
              <a:t>om</a:t>
            </a:r>
            <a:r>
              <a:rPr lang="en-US" b="1" dirty="0" smtClean="0"/>
              <a:t> </a:t>
            </a:r>
            <a:r>
              <a:rPr lang="en-US" b="1" dirty="0" err="1" smtClean="0"/>
              <a:t>ömsesidig</a:t>
            </a:r>
            <a:r>
              <a:rPr lang="en-US" b="1" dirty="0" smtClean="0"/>
              <a:t> </a:t>
            </a:r>
            <a:r>
              <a:rPr lang="en-US" b="1" dirty="0" err="1" smtClean="0"/>
              <a:t>atomvapennedrustning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undertecknat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Reagan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Gorbatjov</a:t>
            </a:r>
            <a:r>
              <a:rPr lang="en-US" sz="2400" dirty="0" smtClean="0"/>
              <a:t> 1987). </a:t>
            </a:r>
            <a:r>
              <a:rPr lang="en-US" sz="2400" dirty="0" err="1" smtClean="0"/>
              <a:t>Upphävningen</a:t>
            </a:r>
            <a:r>
              <a:rPr lang="en-US" sz="2400" dirty="0" smtClean="0"/>
              <a:t> </a:t>
            </a:r>
            <a:r>
              <a:rPr lang="en-US" sz="2400" dirty="0" err="1" smtClean="0"/>
              <a:t>trädde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kraft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augusti</a:t>
            </a:r>
            <a:r>
              <a:rPr lang="en-US" sz="2400" dirty="0" smtClean="0"/>
              <a:t>)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>
              <a:lnSpc>
                <a:spcPts val="3600"/>
              </a:lnSpc>
            </a:pPr>
            <a:r>
              <a:rPr lang="sv-FI" dirty="0" smtClean="0"/>
              <a:t>Som svar </a:t>
            </a:r>
            <a:r>
              <a:rPr lang="sv-FI" b="1" dirty="0" smtClean="0"/>
              <a:t>drog Ryssland sig också ur fördraget. </a:t>
            </a:r>
            <a:r>
              <a:rPr lang="sv-FI" b="1" dirty="0" smtClean="0">
                <a:solidFill>
                  <a:srgbClr val="FF0000"/>
                </a:solidFill>
              </a:rPr>
              <a:t>Öppnar upp för utvecklandet av nya och mer sofistikerade atomvapen </a:t>
            </a:r>
          </a:p>
          <a:p>
            <a:pPr>
              <a:lnSpc>
                <a:spcPts val="800"/>
              </a:lnSpc>
            </a:pPr>
            <a:endParaRPr lang="sv-FI" dirty="0" smtClean="0"/>
          </a:p>
          <a:p>
            <a:pPr>
              <a:lnSpc>
                <a:spcPts val="3400"/>
              </a:lnSpc>
            </a:pPr>
            <a:r>
              <a:rPr lang="sv-FI" b="1" dirty="0" smtClean="0"/>
              <a:t>Överenskommelsen har reglerat </a:t>
            </a:r>
            <a:r>
              <a:rPr lang="sv-FI" b="1" dirty="0" smtClean="0">
                <a:solidFill>
                  <a:srgbClr val="FF0000"/>
                </a:solidFill>
              </a:rPr>
              <a:t>parternas användning av medeldistansrobotar i Europa </a:t>
            </a:r>
          </a:p>
          <a:p>
            <a:pPr>
              <a:lnSpc>
                <a:spcPts val="8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300"/>
              </a:lnSpc>
            </a:pPr>
            <a:r>
              <a:rPr lang="sv-FI" b="1" dirty="0" smtClean="0"/>
              <a:t>Vladimir Putin varnade för ökad kapprustning </a:t>
            </a:r>
            <a:r>
              <a:rPr lang="sv-FI" dirty="0" smtClean="0"/>
              <a:t>om avtalet bryter samman. </a:t>
            </a:r>
            <a:r>
              <a:rPr lang="sv-FI" b="1" dirty="0" smtClean="0">
                <a:solidFill>
                  <a:srgbClr val="FF0000"/>
                </a:solidFill>
              </a:rPr>
              <a:t>Europeiska länder oroar sig för att förvandlas till ett slagfält.</a:t>
            </a:r>
            <a:endParaRPr lang="sv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sv-FI" sz="3200" b="1" dirty="0" smtClean="0"/>
              <a:t>The Nation - June 7, 2019</a:t>
            </a:r>
            <a:endParaRPr lang="sv-FI" sz="3200" b="1" dirty="0"/>
          </a:p>
        </p:txBody>
      </p:sp>
      <p:pic>
        <p:nvPicPr>
          <p:cNvPr id="4" name="Content Placeholder 3" descr="Vladimir Putin and Donald Tru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549" y="1000125"/>
            <a:ext cx="850634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5643602"/>
          </a:xfrm>
        </p:spPr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sv-FI" b="1" dirty="0" smtClean="0"/>
              <a:t>Daniel Ellsberg </a:t>
            </a:r>
            <a:r>
              <a:rPr lang="sv-FI" dirty="0" smtClean="0"/>
              <a:t>är amerikansk författare till </a:t>
            </a:r>
            <a:r>
              <a:rPr lang="sv-FI" b="1" dirty="0" smtClean="0">
                <a:solidFill>
                  <a:srgbClr val="FF0000"/>
                </a:solidFill>
              </a:rPr>
              <a:t>"Doomsday Machine - Confessions of a Nuclear War Planner</a:t>
            </a:r>
            <a:r>
              <a:rPr lang="sv-FI" dirty="0" smtClean="0"/>
              <a:t>” (December 2017), fd. krigsanalytiker, </a:t>
            </a:r>
            <a:r>
              <a:rPr lang="sv-FI" b="1" dirty="0" smtClean="0"/>
              <a:t>tjänstgjorde 1964 i Pentagon</a:t>
            </a:r>
            <a:r>
              <a:rPr lang="sv-FI" dirty="0" smtClean="0"/>
              <a:t>. Därefter civilt i Vietnam  för amerikanska utrikesdepartementet (Pentagon Papers)</a:t>
            </a:r>
          </a:p>
          <a:p>
            <a:pPr>
              <a:lnSpc>
                <a:spcPts val="1500"/>
              </a:lnSpc>
            </a:pPr>
            <a:endParaRPr lang="sv-FI" dirty="0" smtClean="0"/>
          </a:p>
          <a:p>
            <a:pPr>
              <a:lnSpc>
                <a:spcPts val="3700"/>
              </a:lnSpc>
            </a:pPr>
            <a:r>
              <a:rPr lang="sv-FI" b="1" dirty="0" smtClean="0"/>
              <a:t>Ellsberg</a:t>
            </a:r>
            <a:r>
              <a:rPr lang="sv-FI" dirty="0" smtClean="0"/>
              <a:t> uppskattar bl.a. att </a:t>
            </a:r>
            <a:r>
              <a:rPr lang="sv-FI" b="1" dirty="0" smtClean="0">
                <a:solidFill>
                  <a:srgbClr val="FF0000"/>
                </a:solidFill>
              </a:rPr>
              <a:t>Finland i ett atomvapenkrig mellan USA och det dåvarande Sovjetunionen skullle ha upphört att existera </a:t>
            </a:r>
            <a:r>
              <a:rPr lang="sv-FI" dirty="0" smtClean="0"/>
              <a:t>(utplånas) </a:t>
            </a:r>
            <a:r>
              <a:rPr lang="sv-FI" i="1" dirty="0" smtClean="0"/>
              <a:t>(”would be wiped out</a:t>
            </a:r>
            <a:r>
              <a:rPr lang="sv-FI" dirty="0" smtClean="0"/>
              <a:t>”)</a:t>
            </a:r>
            <a:endParaRPr lang="sv-FI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143668"/>
          </a:xfrm>
        </p:spPr>
        <p:txBody>
          <a:bodyPr>
            <a:normAutofit fontScale="92500" lnSpcReduction="10000"/>
          </a:bodyPr>
          <a:lstStyle/>
          <a:p>
            <a:r>
              <a:rPr lang="sv-FI" b="1" dirty="0" smtClean="0"/>
              <a:t>Trump-administrationen vägrar avslöja om USA kommer att </a:t>
            </a:r>
            <a:r>
              <a:rPr lang="sv-FI" b="1" dirty="0" smtClean="0">
                <a:solidFill>
                  <a:srgbClr val="FF0000"/>
                </a:solidFill>
              </a:rPr>
              <a:t>förlänga det nya strategiska vapenreduktionsfördraget (New START) </a:t>
            </a:r>
            <a:r>
              <a:rPr lang="sv-FI" dirty="0" smtClean="0"/>
              <a:t>(begränsar antalet atomvapen utplacerade på bombplan, ubåtar och långväga missiler)</a:t>
            </a:r>
          </a:p>
          <a:p>
            <a:pPr>
              <a:lnSpc>
                <a:spcPts val="500"/>
              </a:lnSpc>
            </a:pPr>
            <a:endParaRPr lang="sv-FI" dirty="0" smtClean="0"/>
          </a:p>
          <a:p>
            <a:r>
              <a:rPr lang="sv-FI" b="1" dirty="0" smtClean="0">
                <a:solidFill>
                  <a:srgbClr val="FF0000"/>
                </a:solidFill>
              </a:rPr>
              <a:t>Ny START löper ut 2021</a:t>
            </a:r>
            <a:r>
              <a:rPr lang="sv-FI" dirty="0" smtClean="0"/>
              <a:t>, men båda parter kan komma överens om en femårs förlängning.</a:t>
            </a:r>
          </a:p>
          <a:p>
            <a:pPr>
              <a:lnSpc>
                <a:spcPts val="500"/>
              </a:lnSpc>
            </a:pPr>
            <a:endParaRPr lang="sv-FI" dirty="0" smtClean="0"/>
          </a:p>
          <a:p>
            <a:r>
              <a:rPr lang="sv-FI" b="1" dirty="0" smtClean="0"/>
              <a:t>Oleg Bodrov</a:t>
            </a:r>
            <a:r>
              <a:rPr lang="sv-FI" dirty="0" smtClean="0"/>
              <a:t>, miljö- och antiatomaktivist i S: t Petersburg: </a:t>
            </a:r>
            <a:r>
              <a:rPr lang="sv-FI" b="1" dirty="0" smtClean="0"/>
              <a:t>”</a:t>
            </a:r>
            <a:r>
              <a:rPr lang="sv-FI" b="1" i="1" dirty="0" smtClean="0"/>
              <a:t>Trumps vägran att förhandla om kärnkraftsfördrag "hjälper till att främja militarisering i Ryssland. Under det kalla kriget hade vi möten mellan USA och Sovjetunionen. Nu har vi ingenting annat än konfrontation.”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sv-FI" sz="3600" b="1" dirty="0" smtClean="0"/>
              <a:t>The Economist – May 15, 2018</a:t>
            </a:r>
            <a:endParaRPr lang="sv-FI" sz="3600" b="1" dirty="0"/>
          </a:p>
        </p:txBody>
      </p:sp>
      <p:pic>
        <p:nvPicPr>
          <p:cNvPr id="4" name="Content Placeholder 3" descr="C:\Users\ullaklotzer\Pictures\Economist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39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rom http://www.thearcticinstitute.or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8581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oikonomia.info/wp-content/uploads/2017/03/ima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resultat fÃ¶r Russian military presence in the arctic reg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50072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v-FI" b="1" dirty="0" smtClean="0"/>
              <a:t>ARCTIC  OCEAN REGION</a:t>
            </a:r>
          </a:p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r>
              <a:rPr lang="sv-FI" b="1" dirty="0" smtClean="0"/>
              <a:t>Berings sund isfritt ca 160 dagar år 2020</a:t>
            </a:r>
          </a:p>
          <a:p>
            <a:pPr>
              <a:lnSpc>
                <a:spcPts val="500"/>
              </a:lnSpc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b="1" dirty="0" smtClean="0"/>
              <a:t>Ishavet sannolikt isfritt under en månad mellan 2035 och 2040</a:t>
            </a:r>
          </a:p>
          <a:p>
            <a:pPr>
              <a:lnSpc>
                <a:spcPts val="500"/>
              </a:lnSpc>
            </a:pPr>
            <a:endParaRPr lang="sv-FI" dirty="0" smtClean="0"/>
          </a:p>
          <a:p>
            <a:pPr>
              <a:lnSpc>
                <a:spcPts val="3500"/>
              </a:lnSpc>
            </a:pPr>
            <a:r>
              <a:rPr lang="sv-FI" dirty="0" smtClean="0"/>
              <a:t>Det kommer att avsevärt </a:t>
            </a:r>
            <a:r>
              <a:rPr lang="sv-FI" b="1" dirty="0" smtClean="0">
                <a:solidFill>
                  <a:srgbClr val="FF0000"/>
                </a:solidFill>
              </a:rPr>
              <a:t>förkorta transporterna sjövägen mellan Kina och Europa</a:t>
            </a:r>
            <a:r>
              <a:rPr lang="sv-FI" dirty="0" smtClean="0"/>
              <a:t>. Men för Kina är Arktis bara en del av ett större spel. </a:t>
            </a:r>
          </a:p>
          <a:p>
            <a:pPr>
              <a:lnSpc>
                <a:spcPts val="500"/>
              </a:lnSpc>
            </a:pPr>
            <a:endParaRPr lang="sv-FI" dirty="0" smtClean="0"/>
          </a:p>
          <a:p>
            <a:pPr>
              <a:lnSpc>
                <a:spcPts val="500"/>
              </a:lnSpc>
            </a:pPr>
            <a:endParaRPr lang="sv-FI" dirty="0" smtClean="0"/>
          </a:p>
          <a:p>
            <a:pPr>
              <a:lnSpc>
                <a:spcPts val="32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Insatserna är betydligt högre för Ryssland</a:t>
            </a:r>
            <a:r>
              <a:rPr lang="sv-FI" dirty="0" smtClean="0"/>
              <a:t>. </a:t>
            </a:r>
          </a:p>
          <a:p>
            <a:pPr>
              <a:lnSpc>
                <a:spcPts val="3200"/>
              </a:lnSpc>
              <a:buNone/>
            </a:pPr>
            <a:r>
              <a:rPr lang="sv-FI" b="1" dirty="0" smtClean="0"/>
              <a:t>   30 % av dess BNP är beroende av den regionen. </a:t>
            </a:r>
          </a:p>
          <a:p>
            <a:endParaRPr lang="sv-FI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6000792"/>
          </a:xfrm>
        </p:spPr>
        <p:txBody>
          <a:bodyPr/>
          <a:lstStyle/>
          <a:p>
            <a:pPr>
              <a:buNone/>
            </a:pPr>
            <a:r>
              <a:rPr lang="sv-FI" b="1" dirty="0" smtClean="0"/>
              <a:t>Varför vill Trump köpa Grönland?</a:t>
            </a:r>
          </a:p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pPr>
              <a:lnSpc>
                <a:spcPts val="3500"/>
              </a:lnSpc>
            </a:pPr>
            <a:r>
              <a:rPr lang="sv-FI" b="1" dirty="0" smtClean="0">
                <a:solidFill>
                  <a:srgbClr val="FF0000"/>
                </a:solidFill>
              </a:rPr>
              <a:t>Militär strategi. </a:t>
            </a:r>
            <a:r>
              <a:rPr lang="sv-FI" dirty="0" smtClean="0"/>
              <a:t>Där finns en amerikansk flygbas viktig för USA:s globala radarsystem</a:t>
            </a:r>
          </a:p>
          <a:p>
            <a:pPr>
              <a:lnSpc>
                <a:spcPts val="1000"/>
              </a:lnSpc>
            </a:pPr>
            <a:endParaRPr lang="sv-FI" dirty="0" smtClean="0"/>
          </a:p>
          <a:p>
            <a:r>
              <a:rPr lang="sv-FI" b="1" dirty="0" smtClean="0">
                <a:solidFill>
                  <a:srgbClr val="FF0000"/>
                </a:solidFill>
              </a:rPr>
              <a:t>Naturtillgångar. </a:t>
            </a:r>
            <a:r>
              <a:rPr lang="sv-FI" b="1" dirty="0" smtClean="0"/>
              <a:t>Sällsynta jordartsmetaller viktiga för grön teknologi </a:t>
            </a:r>
            <a:r>
              <a:rPr lang="sv-FI" dirty="0" smtClean="0"/>
              <a:t>(batterier för hybridbilar)</a:t>
            </a:r>
            <a:r>
              <a:rPr lang="sv-FI" b="1" dirty="0" smtClean="0"/>
              <a:t>, järnmalm, uran, olja, gas mm.</a:t>
            </a:r>
          </a:p>
          <a:p>
            <a:pPr>
              <a:buNone/>
            </a:pPr>
            <a:r>
              <a:rPr lang="sv-FI" b="1" dirty="0" smtClean="0"/>
              <a:t>    Uppskattning:</a:t>
            </a:r>
          </a:p>
          <a:p>
            <a:pPr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 - 13% av världens oupptäckta oljereserver</a:t>
            </a:r>
          </a:p>
          <a:p>
            <a:pPr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 - 30% av världens oupptäckta gasreserver</a:t>
            </a:r>
            <a:endParaRPr lang="sv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govexec.com/media/gbc/docs/pdfs_edit/giuk_gap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7868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786478"/>
          </a:xfrm>
        </p:spPr>
        <p:txBody>
          <a:bodyPr/>
          <a:lstStyle/>
          <a:p>
            <a:pPr>
              <a:buNone/>
            </a:pPr>
            <a:r>
              <a:rPr lang="sv-FI" b="1" dirty="0" smtClean="0"/>
              <a:t>DEFENSE ONE 4.3.2016</a:t>
            </a:r>
          </a:p>
          <a:p>
            <a:pPr>
              <a:lnSpc>
                <a:spcPts val="2000"/>
              </a:lnSpc>
              <a:buNone/>
            </a:pPr>
            <a:endParaRPr lang="sv-FI" b="1" dirty="0" smtClean="0"/>
          </a:p>
          <a:p>
            <a:pPr>
              <a:lnSpc>
                <a:spcPts val="3500"/>
              </a:lnSpc>
              <a:buNone/>
            </a:pPr>
            <a:r>
              <a:rPr lang="sv-FI" b="1" i="1" dirty="0" smtClean="0"/>
              <a:t>”termen "GIUK-gapet" nämns nu igen i Nato </a:t>
            </a:r>
          </a:p>
          <a:p>
            <a:pPr>
              <a:lnSpc>
                <a:spcPts val="3500"/>
              </a:lnSpc>
              <a:buNone/>
            </a:pPr>
            <a:r>
              <a:rPr lang="sv-FI" b="1" i="1" dirty="0" smtClean="0"/>
              <a:t>  kretsar eftersom det blir allt tydligare att </a:t>
            </a:r>
          </a:p>
          <a:p>
            <a:pPr>
              <a:lnSpc>
                <a:spcPts val="3500"/>
              </a:lnSpc>
              <a:buNone/>
            </a:pPr>
            <a:r>
              <a:rPr lang="sv-FI" b="1" i="1" dirty="0" smtClean="0"/>
              <a:t>  </a:t>
            </a:r>
            <a:r>
              <a:rPr lang="sv-FI" b="1" i="1" dirty="0" smtClean="0">
                <a:solidFill>
                  <a:srgbClr val="FF0000"/>
                </a:solidFill>
              </a:rPr>
              <a:t>Ryssland öser pengar på sina marina styrkor </a:t>
            </a:r>
            <a:r>
              <a:rPr lang="sv-FI" b="1" i="1" dirty="0" smtClean="0"/>
              <a:t>i </a:t>
            </a:r>
          </a:p>
          <a:p>
            <a:pPr>
              <a:lnSpc>
                <a:spcPts val="3500"/>
              </a:lnSpc>
              <a:buNone/>
            </a:pPr>
            <a:r>
              <a:rPr lang="sv-FI" b="1" i="1" dirty="0" smtClean="0"/>
              <a:t>  allmänhet, och särskilt på sin ubåtsflotta...</a:t>
            </a:r>
          </a:p>
          <a:p>
            <a:pPr>
              <a:buNone/>
            </a:pPr>
            <a:endParaRPr lang="sv-FI" b="1" i="1" dirty="0" smtClean="0"/>
          </a:p>
          <a:p>
            <a:pPr>
              <a:buNone/>
            </a:pPr>
            <a:r>
              <a:rPr lang="sv-FI" b="1" i="1" dirty="0" smtClean="0"/>
              <a:t>    Då GIUK-gapet återfår sin betydelse </a:t>
            </a:r>
            <a:r>
              <a:rPr lang="sv-FI" dirty="0" smtClean="0"/>
              <a:t>(efter kalla kriget)</a:t>
            </a:r>
            <a:r>
              <a:rPr lang="sv-FI" b="1" i="1" dirty="0" smtClean="0"/>
              <a:t> måste </a:t>
            </a:r>
            <a:r>
              <a:rPr lang="sv-FI" b="1" i="1" dirty="0" smtClean="0">
                <a:solidFill>
                  <a:srgbClr val="FF0000"/>
                </a:solidFill>
              </a:rPr>
              <a:t>Nato se till att förnya sina anti-ubåtstyrkor...”</a:t>
            </a:r>
            <a:endParaRPr lang="sv-FI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929222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Ã¶r nuclear power plants world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v-FI" b="1" dirty="0" smtClean="0"/>
              <a:t>BULLETIN OF ATOMIC SCIENTISTS</a:t>
            </a:r>
          </a:p>
          <a:p>
            <a:pPr algn="ctr">
              <a:buNone/>
            </a:pPr>
            <a:endParaRPr lang="sv-FI" b="1" dirty="0" smtClean="0"/>
          </a:p>
          <a:p>
            <a:pPr algn="ctr">
              <a:buNone/>
            </a:pPr>
            <a:r>
              <a:rPr lang="sv-FI" b="1" dirty="0" smtClean="0">
                <a:solidFill>
                  <a:srgbClr val="FF0000"/>
                </a:solidFill>
              </a:rPr>
              <a:t>Domedagsklockan</a:t>
            </a:r>
            <a:r>
              <a:rPr lang="sv-FI" b="1" dirty="0" smtClean="0"/>
              <a:t>, den symboliska klocka som</a:t>
            </a:r>
          </a:p>
          <a:p>
            <a:pPr algn="ctr">
              <a:buNone/>
            </a:pPr>
            <a:r>
              <a:rPr lang="sv-FI" b="1" dirty="0" smtClean="0"/>
              <a:t>bedömer hur nära världen är en </a:t>
            </a:r>
          </a:p>
          <a:p>
            <a:pPr algn="ctr">
              <a:buNone/>
            </a:pPr>
            <a:r>
              <a:rPr lang="sv-FI" b="1" dirty="0" smtClean="0">
                <a:solidFill>
                  <a:srgbClr val="FF0000"/>
                </a:solidFill>
              </a:rPr>
              <a:t>global katastrof</a:t>
            </a:r>
            <a:r>
              <a:rPr lang="sv-FI" b="1" dirty="0" smtClean="0"/>
              <a:t> </a:t>
            </a:r>
          </a:p>
          <a:p>
            <a:pPr algn="ctr">
              <a:buNone/>
            </a:pPr>
            <a:r>
              <a:rPr lang="sv-FI" b="1" dirty="0" smtClean="0"/>
              <a:t>flyttades i början av år 2018 fram </a:t>
            </a:r>
          </a:p>
          <a:p>
            <a:pPr algn="ctr">
              <a:buNone/>
            </a:pPr>
            <a:r>
              <a:rPr lang="sv-FI" b="1" dirty="0" smtClean="0"/>
              <a:t>30 sekunder </a:t>
            </a:r>
          </a:p>
          <a:p>
            <a:pPr algn="ctr">
              <a:buNone/>
            </a:pPr>
            <a:r>
              <a:rPr lang="sv-FI" b="1" dirty="0" smtClean="0">
                <a:solidFill>
                  <a:srgbClr val="FF0000"/>
                </a:solidFill>
              </a:rPr>
              <a:t>till två och en halv minut före midnatt. </a:t>
            </a:r>
          </a:p>
          <a:p>
            <a:pPr algn="ctr">
              <a:buNone/>
            </a:pPr>
            <a:endParaRPr lang="sv-FI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v-FI" b="1" dirty="0" smtClean="0"/>
              <a:t>Så nära domedagen har världen inte varit sedan</a:t>
            </a:r>
          </a:p>
          <a:p>
            <a:pPr algn="ctr">
              <a:buNone/>
            </a:pPr>
            <a:r>
              <a:rPr lang="sv-FI" b="1" dirty="0" smtClean="0"/>
              <a:t>USA och Sovjetunionen </a:t>
            </a:r>
          </a:p>
          <a:p>
            <a:pPr algn="ctr">
              <a:buNone/>
            </a:pPr>
            <a:r>
              <a:rPr lang="sv-FI" b="1" dirty="0" smtClean="0"/>
              <a:t>1953 testade vätebomber.</a:t>
            </a:r>
            <a:endParaRPr lang="sv-FI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uvahaun tulos haulle doomsday clock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60418" name="Picture 2" descr="Bildresultat fÃ¶r itÃ¤m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357166"/>
            <a:ext cx="685804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CALL FOR THE BALTIC SEA</a:t>
            </a:r>
            <a:endParaRPr lang="sv-FI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A SEA OF PEACE</a:t>
            </a:r>
          </a:p>
          <a:p>
            <a:pPr algn="ctr">
              <a:buNone/>
            </a:pPr>
            <a:endParaRPr lang="sv-FI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AUFRUF FÜR DIE OSTSEE</a:t>
            </a:r>
            <a:endParaRPr lang="sv-FI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EIN MEER DES FRIEDENS 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v-FI" sz="2400" b="1" dirty="0" smtClean="0">
                <a:solidFill>
                  <a:srgbClr val="FFFF00"/>
                </a:solidFill>
              </a:rPr>
              <a:t>UPPROP FÖR ÖSTERJÖN </a:t>
            </a:r>
            <a:endParaRPr lang="sv-FI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v-FI" sz="2400" b="1" dirty="0" smtClean="0">
                <a:solidFill>
                  <a:srgbClr val="FFFF00"/>
                </a:solidFill>
              </a:rPr>
              <a:t>ETT FREDENS HAV</a:t>
            </a:r>
          </a:p>
          <a:p>
            <a:pPr algn="ctr">
              <a:buNone/>
            </a:pPr>
            <a:endParaRPr lang="sv-FI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ПРИЗЫВ: СДЕЛАЕМ БАЛТИКУ</a:t>
            </a:r>
            <a:endParaRPr lang="sv-FI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МОРЕМ МИРА</a:t>
            </a:r>
            <a:endParaRPr lang="sv-FI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sv-FI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v-FI" sz="2400" b="1" dirty="0" smtClean="0">
                <a:solidFill>
                  <a:srgbClr val="FFFF00"/>
                </a:solidFill>
              </a:rPr>
              <a:t>ITÄMEREN VETOOMUS</a:t>
            </a:r>
          </a:p>
          <a:p>
            <a:pPr algn="ctr">
              <a:buNone/>
            </a:pPr>
            <a:r>
              <a:rPr lang="sv-FI" sz="2400" b="1" dirty="0" smtClean="0">
                <a:solidFill>
                  <a:srgbClr val="FFFF00"/>
                </a:solidFill>
              </a:rPr>
              <a:t>ITÄMERESTÄ RAUHAN MERI</a:t>
            </a:r>
          </a:p>
          <a:p>
            <a:pPr algn="ctr">
              <a:buNone/>
            </a:pPr>
            <a:endParaRPr lang="sv-FI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sv-FI" sz="2000" b="1" dirty="0" smtClean="0">
                <a:solidFill>
                  <a:srgbClr val="FFFF00"/>
                </a:solidFill>
              </a:rPr>
              <a:t>Signed by some 160 organisations/movements 2.5.2018</a:t>
            </a:r>
          </a:p>
          <a:p>
            <a:pPr algn="ctr">
              <a:buNone/>
            </a:pPr>
            <a:endParaRPr lang="sv-FI" sz="32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sv-FI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Ã¶r EU total military spending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1537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Ã¶r itÃ¤m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428604"/>
            <a:ext cx="842968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FI" sz="3200" b="1" dirty="0" smtClean="0"/>
          </a:p>
          <a:p>
            <a:pPr algn="ctr"/>
            <a:r>
              <a:rPr lang="sv-FI" sz="3200" b="1" dirty="0" smtClean="0"/>
              <a:t>Vi vill skapa debatt om de militära hoten </a:t>
            </a:r>
          </a:p>
          <a:p>
            <a:pPr algn="ctr"/>
            <a:r>
              <a:rPr lang="sv-FI" sz="3200" b="1" dirty="0" smtClean="0"/>
              <a:t>i Östersjöområdet</a:t>
            </a:r>
          </a:p>
          <a:p>
            <a:pPr algn="ctr">
              <a:lnSpc>
                <a:spcPts val="1000"/>
              </a:lnSpc>
            </a:pPr>
            <a:endParaRPr lang="sv-FI" sz="3200" b="1" dirty="0" smtClean="0"/>
          </a:p>
          <a:p>
            <a:pPr algn="ctr">
              <a:lnSpc>
                <a:spcPts val="2000"/>
              </a:lnSpc>
            </a:pPr>
            <a:endParaRPr lang="sv-FI" sz="3200" b="1" dirty="0" smtClean="0"/>
          </a:p>
          <a:p>
            <a:pPr algn="ctr"/>
            <a:r>
              <a:rPr lang="sv-FI" sz="3200" b="1" dirty="0" smtClean="0"/>
              <a:t>Vi vill engagera politiker, fredsinstitut, </a:t>
            </a:r>
          </a:p>
          <a:p>
            <a:pPr algn="ctr"/>
            <a:r>
              <a:rPr lang="sv-FI" sz="3200" b="1" dirty="0" smtClean="0"/>
              <a:t>   fredsforskare, konstnärer, kända </a:t>
            </a:r>
          </a:p>
          <a:p>
            <a:pPr algn="ctr"/>
            <a:r>
              <a:rPr lang="sv-FI" sz="3200" b="1" dirty="0" smtClean="0"/>
              <a:t>   personligheter, medborgarorganisationer och </a:t>
            </a:r>
          </a:p>
          <a:p>
            <a:pPr algn="ctr"/>
            <a:r>
              <a:rPr lang="sv-FI" sz="3200" b="1" dirty="0" smtClean="0"/>
              <a:t>   socialt engagerade medborgare </a:t>
            </a:r>
          </a:p>
          <a:p>
            <a:pPr algn="ctr"/>
            <a:r>
              <a:rPr lang="sv-FI" sz="3200" b="1" dirty="0" smtClean="0"/>
              <a:t>i hela Östersjöområdet </a:t>
            </a:r>
          </a:p>
          <a:p>
            <a:endParaRPr lang="sv-FI" sz="3200" b="1" dirty="0" smtClean="0"/>
          </a:p>
          <a:p>
            <a:pPr lvl="0" algn="ctr"/>
            <a:r>
              <a:rPr lang="sv-FI" sz="3200" b="1" dirty="0" smtClean="0">
                <a:solidFill>
                  <a:srgbClr val="FFFF00"/>
                </a:solidFill>
              </a:rPr>
              <a:t>Vi vill omvandla Östersjön till ett FREDENS HAV – fred mellan folken och skydd för miljön!</a:t>
            </a:r>
            <a:endParaRPr lang="sv-FI" sz="3200" dirty="0" smtClean="0">
              <a:solidFill>
                <a:srgbClr val="FFFF00"/>
              </a:solidFill>
            </a:endParaRPr>
          </a:p>
          <a:p>
            <a:pPr algn="ctr"/>
            <a:endParaRPr lang="sv-FI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iheeseen liittyvÃ¤ ku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42852"/>
            <a:ext cx="6500859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ussia Military Expendi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0115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642918"/>
            <a:ext cx="8429684" cy="6000792"/>
          </a:xfrm>
        </p:spPr>
        <p:txBody>
          <a:bodyPr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sv-FI" b="1" dirty="0" smtClean="0"/>
              <a:t>Natos kollektiva aktiva militära personal : </a:t>
            </a:r>
          </a:p>
          <a:p>
            <a:pPr>
              <a:lnSpc>
                <a:spcPts val="3200"/>
              </a:lnSpc>
              <a:buNone/>
            </a:pPr>
            <a:r>
              <a:rPr lang="sv-FI" b="1" dirty="0" smtClean="0">
                <a:solidFill>
                  <a:srgbClr val="FF0000"/>
                </a:solidFill>
              </a:rPr>
              <a:t>   </a:t>
            </a:r>
            <a:r>
              <a:rPr lang="sv-FI" b="1" dirty="0" smtClean="0"/>
              <a:t> ca </a:t>
            </a:r>
            <a:r>
              <a:rPr lang="sv-FI" b="1" dirty="0" smtClean="0">
                <a:solidFill>
                  <a:srgbClr val="FF0000"/>
                </a:solidFill>
              </a:rPr>
              <a:t>3,5 miljoner</a:t>
            </a:r>
          </a:p>
          <a:p>
            <a:pPr>
              <a:lnSpc>
                <a:spcPts val="1000"/>
              </a:lnSpc>
            </a:pPr>
            <a:endParaRPr lang="sv-FI" b="1" dirty="0" smtClean="0">
              <a:solidFill>
                <a:srgbClr val="FF0000"/>
              </a:solidFill>
            </a:endParaRPr>
          </a:p>
          <a:p>
            <a:pPr>
              <a:lnSpc>
                <a:spcPts val="3200"/>
              </a:lnSpc>
            </a:pPr>
            <a:r>
              <a:rPr lang="sv-FI" b="1" dirty="0" smtClean="0"/>
              <a:t>Rysslands aktiva militära personal:</a:t>
            </a:r>
          </a:p>
          <a:p>
            <a:pPr>
              <a:lnSpc>
                <a:spcPts val="3200"/>
              </a:lnSpc>
              <a:buNone/>
            </a:pPr>
            <a:r>
              <a:rPr lang="sv-FI" b="1" dirty="0" smtClean="0"/>
              <a:t>    ca </a:t>
            </a:r>
            <a:r>
              <a:rPr lang="en-US" b="1" dirty="0" smtClean="0">
                <a:solidFill>
                  <a:srgbClr val="FF0000"/>
                </a:solidFill>
              </a:rPr>
              <a:t>1,9 </a:t>
            </a:r>
            <a:r>
              <a:rPr lang="en-US" b="1" dirty="0" err="1" smtClean="0">
                <a:solidFill>
                  <a:srgbClr val="FF0000"/>
                </a:solidFill>
              </a:rPr>
              <a:t>miljoner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32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2600" dirty="0" smtClean="0"/>
              <a:t>(Russia1.9 million according to a decree signed 30 March 2017 by Russian President Vladimir Putin, Global Security.org)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lnSpc>
                <a:spcPts val="1000"/>
              </a:lnSpc>
              <a:buNone/>
            </a:pPr>
            <a:endParaRPr lang="sv-FI" b="1" dirty="0" smtClean="0"/>
          </a:p>
          <a:p>
            <a:pPr>
              <a:lnSpc>
                <a:spcPts val="3200"/>
              </a:lnSpc>
            </a:pPr>
            <a:r>
              <a:rPr lang="sv-FI" b="1" dirty="0" smtClean="0"/>
              <a:t>NATO:s kollektiva militärutgifter: </a:t>
            </a:r>
          </a:p>
          <a:p>
            <a:pPr>
              <a:lnSpc>
                <a:spcPts val="3200"/>
              </a:lnSpc>
              <a:buNone/>
            </a:pPr>
            <a:r>
              <a:rPr lang="sv-FI" b="1" dirty="0" smtClean="0"/>
              <a:t>    över </a:t>
            </a:r>
            <a:r>
              <a:rPr lang="sv-FI" b="1" dirty="0" smtClean="0">
                <a:solidFill>
                  <a:srgbClr val="FF0000"/>
                </a:solidFill>
              </a:rPr>
              <a:t>920 miljarder USD</a:t>
            </a:r>
            <a:r>
              <a:rPr lang="sv-FI" b="1" dirty="0" smtClean="0"/>
              <a:t>, 2017. Krav 2 % av BNP </a:t>
            </a:r>
            <a:endParaRPr lang="sv-FI" dirty="0" smtClean="0"/>
          </a:p>
          <a:p>
            <a:pPr>
              <a:lnSpc>
                <a:spcPts val="2000"/>
              </a:lnSpc>
              <a:buNone/>
            </a:pPr>
            <a:r>
              <a:rPr lang="en-US" sz="2400" b="1" dirty="0" smtClean="0"/>
              <a:t>     </a:t>
            </a:r>
            <a:endParaRPr lang="en-US" b="1" dirty="0" smtClean="0"/>
          </a:p>
          <a:p>
            <a:pPr>
              <a:lnSpc>
                <a:spcPts val="3200"/>
              </a:lnSpc>
            </a:pPr>
            <a:r>
              <a:rPr lang="sv-FI" b="1" dirty="0" smtClean="0"/>
              <a:t>Rysslands militärutgifter: </a:t>
            </a:r>
          </a:p>
          <a:p>
            <a:pPr>
              <a:lnSpc>
                <a:spcPts val="3200"/>
              </a:lnSpc>
              <a:buNone/>
            </a:pPr>
            <a:r>
              <a:rPr lang="sv-FI" b="1" dirty="0" smtClean="0"/>
              <a:t>    ca </a:t>
            </a:r>
            <a:r>
              <a:rPr lang="de-DE" b="1" dirty="0" smtClean="0">
                <a:solidFill>
                  <a:srgbClr val="FF0000"/>
                </a:solidFill>
              </a:rPr>
              <a:t>66,3 miljardia USD</a:t>
            </a:r>
            <a:r>
              <a:rPr lang="de-DE" b="1" dirty="0" smtClean="0"/>
              <a:t>, 2017 </a:t>
            </a:r>
            <a:r>
              <a:rPr lang="de-DE" dirty="0" smtClean="0"/>
              <a:t>(Sipri)</a:t>
            </a:r>
            <a:endParaRPr lang="de-DE" b="1" dirty="0" smtClean="0"/>
          </a:p>
          <a:p>
            <a:pPr>
              <a:buNone/>
            </a:pPr>
            <a:endParaRPr lang="sv-FI" dirty="0" smtClean="0"/>
          </a:p>
          <a:p>
            <a:pPr>
              <a:buNone/>
            </a:pPr>
            <a:endParaRPr lang="sv-FI" dirty="0" smtClean="0"/>
          </a:p>
          <a:p>
            <a:pPr>
              <a:buNone/>
            </a:pPr>
            <a:endParaRPr lang="sv-FI" dirty="0" smtClean="0"/>
          </a:p>
          <a:p>
            <a:pPr>
              <a:buNone/>
            </a:pPr>
            <a:endParaRPr lang="sv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2083</Words>
  <Application>Microsoft Office PowerPoint</Application>
  <PresentationFormat>On-screen Show (4:3)</PresentationFormat>
  <Paragraphs>315</Paragraphs>
  <Slides>60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AARHUS PEACE FESTIVAL October 26, 2019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“EU, a unique and essential partner for NATO”  NATOs gen.sekr. Jens Stoltenberg/Europeiska Rådets pres. Donald Tusk  3.12.2014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- 2013 officiell medlem av NATO Response Force   (NRF) + FI 2008  - 2014 Värdlandsvatalet med NATO + FI  - 2015  inleddes årliga Baltic Sea Commanders    Conferences (Presseportal 9.3.16: starkes Signal der Ostseepartner)</vt:lpstr>
      <vt:lpstr>  Suomen Kuvalehti  10.8.17 Östersjöns militärbaser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The Nation - June 7, 2019</vt:lpstr>
      <vt:lpstr>Slide 46</vt:lpstr>
      <vt:lpstr>Slide 47</vt:lpstr>
      <vt:lpstr>The Economist – May 15, 2018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AARHUS PEACE FESTIVAL 2019</dc:title>
  <dc:creator>ullaklotzer</dc:creator>
  <cp:lastModifiedBy>ullaklotzer</cp:lastModifiedBy>
  <cp:revision>26</cp:revision>
  <dcterms:created xsi:type="dcterms:W3CDTF">2019-08-19T13:37:02Z</dcterms:created>
  <dcterms:modified xsi:type="dcterms:W3CDTF">2019-10-24T11:16:24Z</dcterms:modified>
</cp:coreProperties>
</file>