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3"/>
    <p:sldMasterId id="2147483650" r:id="rId4"/>
  </p:sldMasterIdLst>
  <p:notesMasterIdLst>
    <p:notesMasterId r:id="rId19"/>
  </p:notesMasterIdLst>
  <p:sldIdLst>
    <p:sldId id="256" r:id="rId5"/>
    <p:sldId id="277" r:id="rId6"/>
    <p:sldId id="279" r:id="rId7"/>
    <p:sldId id="280" r:id="rId8"/>
    <p:sldId id="258" r:id="rId9"/>
    <p:sldId id="259" r:id="rId10"/>
    <p:sldId id="260" r:id="rId11"/>
    <p:sldId id="272" r:id="rId12"/>
    <p:sldId id="273" r:id="rId13"/>
    <p:sldId id="274" r:id="rId14"/>
    <p:sldId id="281" r:id="rId15"/>
    <p:sldId id="283" r:id="rId16"/>
    <p:sldId id="282" r:id="rId17"/>
    <p:sldId id="265" r:id="rId18"/>
  </p:sldIdLst>
  <p:sldSz cx="9144000" cy="6858000" type="screen4x3"/>
  <p:notesSz cx="6670675" cy="9777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8"/>
    <a:srgbClr val="6280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52375" autoAdjust="0"/>
  </p:normalViewPr>
  <p:slideViewPr>
    <p:cSldViewPr>
      <p:cViewPr varScale="1">
        <p:scale>
          <a:sx n="62" d="100"/>
          <a:sy n="62" d="100"/>
        </p:scale>
        <p:origin x="30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1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BA7D5E-54A6-448C-9DFB-CE2D9201DC14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E76C9CAA-8BB2-4B36-89C2-4520F8534E62}">
      <dgm:prSet phldrT="[Tekst]"/>
      <dgm:spPr/>
      <dgm:t>
        <a:bodyPr/>
        <a:lstStyle/>
        <a:p>
          <a:r>
            <a:rPr lang="da-DK" dirty="0" smtClean="0"/>
            <a:t>FN’s principper</a:t>
          </a:r>
          <a:endParaRPr lang="da-DK" dirty="0"/>
        </a:p>
      </dgm:t>
    </dgm:pt>
    <dgm:pt modelId="{EC670EB3-834F-4687-A5AD-AA07045AD706}" type="parTrans" cxnId="{D549A5A8-3A2D-4C71-854D-641154D2AB8E}">
      <dgm:prSet/>
      <dgm:spPr/>
      <dgm:t>
        <a:bodyPr/>
        <a:lstStyle/>
        <a:p>
          <a:endParaRPr lang="da-DK"/>
        </a:p>
      </dgm:t>
    </dgm:pt>
    <dgm:pt modelId="{A925422C-24C1-44F8-9109-1F013ED0DA03}" type="sibTrans" cxnId="{D549A5A8-3A2D-4C71-854D-641154D2AB8E}">
      <dgm:prSet/>
      <dgm:spPr/>
      <dgm:t>
        <a:bodyPr/>
        <a:lstStyle/>
        <a:p>
          <a:endParaRPr lang="da-DK"/>
        </a:p>
      </dgm:t>
    </dgm:pt>
    <dgm:pt modelId="{3032BB09-85D4-4E05-AC73-376AAF6515BC}">
      <dgm:prSet phldrT="[Tekst]"/>
      <dgm:spPr/>
      <dgm:t>
        <a:bodyPr/>
        <a:lstStyle/>
        <a:p>
          <a:r>
            <a:rPr lang="da-DK" dirty="0" smtClean="0"/>
            <a:t>Nye opgaver</a:t>
          </a:r>
          <a:endParaRPr lang="da-DK" dirty="0"/>
        </a:p>
      </dgm:t>
    </dgm:pt>
    <dgm:pt modelId="{23CC7B17-F5BC-456B-AAA5-75E657BA3F27}" type="parTrans" cxnId="{1DEE011D-F2DE-4C37-A272-B7E203AA6676}">
      <dgm:prSet/>
      <dgm:spPr/>
      <dgm:t>
        <a:bodyPr/>
        <a:lstStyle/>
        <a:p>
          <a:endParaRPr lang="da-DK"/>
        </a:p>
      </dgm:t>
    </dgm:pt>
    <dgm:pt modelId="{A8402B3A-CB89-4A2D-ACAC-E766455EB299}" type="sibTrans" cxnId="{1DEE011D-F2DE-4C37-A272-B7E203AA6676}">
      <dgm:prSet/>
      <dgm:spPr/>
      <dgm:t>
        <a:bodyPr/>
        <a:lstStyle/>
        <a:p>
          <a:endParaRPr lang="da-DK"/>
        </a:p>
      </dgm:t>
    </dgm:pt>
    <dgm:pt modelId="{5C80F369-81E0-4745-810B-61D97CD37B43}" type="pres">
      <dgm:prSet presAssocID="{2BBA7D5E-54A6-448C-9DFB-CE2D9201DC14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D9EABAA1-8AC3-4DC7-8D8B-069D40C3DFDC}" type="pres">
      <dgm:prSet presAssocID="{2BBA7D5E-54A6-448C-9DFB-CE2D9201DC14}" presName="ribbon" presStyleLbl="node1" presStyleIdx="0" presStyleCnt="1"/>
      <dgm:spPr/>
    </dgm:pt>
    <dgm:pt modelId="{05FD8B6C-C5B2-4EF8-AE62-7BFA357F1CE6}" type="pres">
      <dgm:prSet presAssocID="{2BBA7D5E-54A6-448C-9DFB-CE2D9201DC14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20CBFB9-32F4-40D3-9AF6-092968A3E67A}" type="pres">
      <dgm:prSet presAssocID="{2BBA7D5E-54A6-448C-9DFB-CE2D9201DC14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D549A5A8-3A2D-4C71-854D-641154D2AB8E}" srcId="{2BBA7D5E-54A6-448C-9DFB-CE2D9201DC14}" destId="{E76C9CAA-8BB2-4B36-89C2-4520F8534E62}" srcOrd="0" destOrd="0" parTransId="{EC670EB3-834F-4687-A5AD-AA07045AD706}" sibTransId="{A925422C-24C1-44F8-9109-1F013ED0DA03}"/>
    <dgm:cxn modelId="{1DEE011D-F2DE-4C37-A272-B7E203AA6676}" srcId="{2BBA7D5E-54A6-448C-9DFB-CE2D9201DC14}" destId="{3032BB09-85D4-4E05-AC73-376AAF6515BC}" srcOrd="1" destOrd="0" parTransId="{23CC7B17-F5BC-456B-AAA5-75E657BA3F27}" sibTransId="{A8402B3A-CB89-4A2D-ACAC-E766455EB299}"/>
    <dgm:cxn modelId="{046C5BB2-6B72-478D-9324-7FACD43D71E0}" type="presOf" srcId="{E76C9CAA-8BB2-4B36-89C2-4520F8534E62}" destId="{05FD8B6C-C5B2-4EF8-AE62-7BFA357F1CE6}" srcOrd="0" destOrd="0" presId="urn:microsoft.com/office/officeart/2005/8/layout/arrow6"/>
    <dgm:cxn modelId="{319CFA8F-A3B5-4EB8-83C4-CB3C52EDAD14}" type="presOf" srcId="{3032BB09-85D4-4E05-AC73-376AAF6515BC}" destId="{E20CBFB9-32F4-40D3-9AF6-092968A3E67A}" srcOrd="0" destOrd="0" presId="urn:microsoft.com/office/officeart/2005/8/layout/arrow6"/>
    <dgm:cxn modelId="{97738E56-91C7-4995-A075-990F83A437FA}" type="presOf" srcId="{2BBA7D5E-54A6-448C-9DFB-CE2D9201DC14}" destId="{5C80F369-81E0-4745-810B-61D97CD37B43}" srcOrd="0" destOrd="0" presId="urn:microsoft.com/office/officeart/2005/8/layout/arrow6"/>
    <dgm:cxn modelId="{BACC7C00-871B-4F11-8083-640A4877A507}" type="presParOf" srcId="{5C80F369-81E0-4745-810B-61D97CD37B43}" destId="{D9EABAA1-8AC3-4DC7-8D8B-069D40C3DFDC}" srcOrd="0" destOrd="0" presId="urn:microsoft.com/office/officeart/2005/8/layout/arrow6"/>
    <dgm:cxn modelId="{F70CE2CC-66F3-42E5-83C0-C0DC977AA0FB}" type="presParOf" srcId="{5C80F369-81E0-4745-810B-61D97CD37B43}" destId="{05FD8B6C-C5B2-4EF8-AE62-7BFA357F1CE6}" srcOrd="1" destOrd="0" presId="urn:microsoft.com/office/officeart/2005/8/layout/arrow6"/>
    <dgm:cxn modelId="{CE8033DD-2264-4E17-B8D6-E8669120505D}" type="presParOf" srcId="{5C80F369-81E0-4745-810B-61D97CD37B43}" destId="{E20CBFB9-32F4-40D3-9AF6-092968A3E67A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979A51-0B57-4165-A163-BAFF5CF69F7E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531C3461-9E1E-4D89-A6F9-D35D933CA490}">
      <dgm:prSet phldrT="[Tekst]"/>
      <dgm:spPr/>
      <dgm:t>
        <a:bodyPr/>
        <a:lstStyle/>
        <a:p>
          <a:r>
            <a:rPr lang="da-DK" dirty="0" smtClean="0"/>
            <a:t>Fredsopbygning</a:t>
          </a:r>
          <a:endParaRPr lang="da-DK" dirty="0"/>
        </a:p>
      </dgm:t>
    </dgm:pt>
    <dgm:pt modelId="{63F105AA-25F4-4529-B7B9-A8A47EC2F484}" type="parTrans" cxnId="{5079E743-AD05-4585-B16B-EEF30F9DF8A4}">
      <dgm:prSet/>
      <dgm:spPr/>
      <dgm:t>
        <a:bodyPr/>
        <a:lstStyle/>
        <a:p>
          <a:endParaRPr lang="da-DK"/>
        </a:p>
      </dgm:t>
    </dgm:pt>
    <dgm:pt modelId="{C4DFE250-5994-415F-86A4-CEF179C85505}" type="sibTrans" cxnId="{5079E743-AD05-4585-B16B-EEF30F9DF8A4}">
      <dgm:prSet/>
      <dgm:spPr/>
      <dgm:t>
        <a:bodyPr/>
        <a:lstStyle/>
        <a:p>
          <a:endParaRPr lang="da-DK"/>
        </a:p>
      </dgm:t>
    </dgm:pt>
    <dgm:pt modelId="{4E141063-EC05-4237-BB8F-FD0B7160D4CB}">
      <dgm:prSet phldrT="[Tekst]"/>
      <dgm:spPr/>
      <dgm:t>
        <a:bodyPr/>
        <a:lstStyle/>
        <a:p>
          <a:r>
            <a:rPr lang="da-DK" dirty="0" err="1" smtClean="0"/>
            <a:t>Menneske-rettigheder</a:t>
          </a:r>
          <a:endParaRPr lang="da-DK" dirty="0"/>
        </a:p>
      </dgm:t>
    </dgm:pt>
    <dgm:pt modelId="{30846E9B-3DAC-4077-BA8A-9B3D0995B12B}" type="parTrans" cxnId="{745CA193-5B88-4925-957A-1A59BD2315C5}">
      <dgm:prSet/>
      <dgm:spPr/>
      <dgm:t>
        <a:bodyPr/>
        <a:lstStyle/>
        <a:p>
          <a:endParaRPr lang="da-DK"/>
        </a:p>
      </dgm:t>
    </dgm:pt>
    <dgm:pt modelId="{3123F336-6496-4A79-BB17-A6356908B2DB}" type="sibTrans" cxnId="{745CA193-5B88-4925-957A-1A59BD2315C5}">
      <dgm:prSet/>
      <dgm:spPr/>
      <dgm:t>
        <a:bodyPr/>
        <a:lstStyle/>
        <a:p>
          <a:endParaRPr lang="da-DK"/>
        </a:p>
      </dgm:t>
    </dgm:pt>
    <dgm:pt modelId="{74384CCD-1872-4CF3-95F7-FC3E5E5F7E3F}">
      <dgm:prSet phldrT="[Tekst]"/>
      <dgm:spPr/>
      <dgm:t>
        <a:bodyPr/>
        <a:lstStyle/>
        <a:p>
          <a:r>
            <a:rPr lang="da-DK" dirty="0" smtClean="0"/>
            <a:t>Udvikling</a:t>
          </a:r>
          <a:endParaRPr lang="da-DK" dirty="0"/>
        </a:p>
      </dgm:t>
    </dgm:pt>
    <dgm:pt modelId="{05D450EF-025E-40E4-9A22-86691899B4D4}" type="parTrans" cxnId="{DEF50F4F-403C-44A9-9DAD-55CD4C2CA445}">
      <dgm:prSet/>
      <dgm:spPr/>
      <dgm:t>
        <a:bodyPr/>
        <a:lstStyle/>
        <a:p>
          <a:endParaRPr lang="da-DK"/>
        </a:p>
      </dgm:t>
    </dgm:pt>
    <dgm:pt modelId="{0B495E5A-0525-4EE2-A57D-809AA70723B8}" type="sibTrans" cxnId="{DEF50F4F-403C-44A9-9DAD-55CD4C2CA445}">
      <dgm:prSet/>
      <dgm:spPr/>
      <dgm:t>
        <a:bodyPr/>
        <a:lstStyle/>
        <a:p>
          <a:endParaRPr lang="da-DK"/>
        </a:p>
      </dgm:t>
    </dgm:pt>
    <dgm:pt modelId="{7E68DD0E-C839-493C-9143-34230492C5EF}">
      <dgm:prSet phldrT="[Tekst]"/>
      <dgm:spPr/>
      <dgm:t>
        <a:bodyPr/>
        <a:lstStyle/>
        <a:p>
          <a:r>
            <a:rPr lang="da-DK" dirty="0" smtClean="0"/>
            <a:t>Stabilisering</a:t>
          </a:r>
          <a:endParaRPr lang="da-DK" dirty="0"/>
        </a:p>
      </dgm:t>
    </dgm:pt>
    <dgm:pt modelId="{51D1B9BD-34A9-42C4-8B4B-3C691473009D}" type="parTrans" cxnId="{1A7B788B-932A-40CB-9E77-EC1762FBC57D}">
      <dgm:prSet/>
      <dgm:spPr/>
      <dgm:t>
        <a:bodyPr/>
        <a:lstStyle/>
        <a:p>
          <a:endParaRPr lang="da-DK"/>
        </a:p>
      </dgm:t>
    </dgm:pt>
    <dgm:pt modelId="{E9A97D02-04C3-4CC7-B64E-0E5D84BDE5FB}" type="sibTrans" cxnId="{1A7B788B-932A-40CB-9E77-EC1762FBC57D}">
      <dgm:prSet/>
      <dgm:spPr/>
      <dgm:t>
        <a:bodyPr/>
        <a:lstStyle/>
        <a:p>
          <a:endParaRPr lang="da-DK"/>
        </a:p>
      </dgm:t>
    </dgm:pt>
    <dgm:pt modelId="{2D6430B0-11C5-4452-BD5F-B0274D492428}">
      <dgm:prSet phldrT="[Tekst]"/>
      <dgm:spPr/>
      <dgm:t>
        <a:bodyPr/>
        <a:lstStyle/>
        <a:p>
          <a:r>
            <a:rPr lang="da-DK" dirty="0" smtClean="0"/>
            <a:t>Kriminalitet</a:t>
          </a:r>
          <a:endParaRPr lang="da-DK" dirty="0"/>
        </a:p>
      </dgm:t>
    </dgm:pt>
    <dgm:pt modelId="{38156B4D-6E9C-43F9-A69D-E9D8BEDBEA97}" type="parTrans" cxnId="{CF31D9B3-727E-409B-A7F7-40F80F927455}">
      <dgm:prSet/>
      <dgm:spPr/>
      <dgm:t>
        <a:bodyPr/>
        <a:lstStyle/>
        <a:p>
          <a:endParaRPr lang="da-DK"/>
        </a:p>
      </dgm:t>
    </dgm:pt>
    <dgm:pt modelId="{B83E5BA1-4983-4984-AA35-73F866F48B1F}" type="sibTrans" cxnId="{CF31D9B3-727E-409B-A7F7-40F80F927455}">
      <dgm:prSet/>
      <dgm:spPr/>
      <dgm:t>
        <a:bodyPr/>
        <a:lstStyle/>
        <a:p>
          <a:endParaRPr lang="da-DK"/>
        </a:p>
      </dgm:t>
    </dgm:pt>
    <dgm:pt modelId="{E347AA9F-EA78-4593-B322-3D2A98360244}">
      <dgm:prSet phldrT="[Tekst]"/>
      <dgm:spPr/>
      <dgm:t>
        <a:bodyPr/>
        <a:lstStyle/>
        <a:p>
          <a:r>
            <a:rPr lang="da-DK" dirty="0" smtClean="0"/>
            <a:t>Migration</a:t>
          </a:r>
          <a:endParaRPr lang="da-DK" dirty="0"/>
        </a:p>
      </dgm:t>
    </dgm:pt>
    <dgm:pt modelId="{FA66676E-0561-4541-856D-2CCA2556F0A5}" type="parTrans" cxnId="{0075150F-ED20-4F19-B14A-BCB25D1A90FD}">
      <dgm:prSet/>
      <dgm:spPr/>
      <dgm:t>
        <a:bodyPr/>
        <a:lstStyle/>
        <a:p>
          <a:endParaRPr lang="da-DK"/>
        </a:p>
      </dgm:t>
    </dgm:pt>
    <dgm:pt modelId="{8EFC953A-1A37-4105-8E5E-DF3A5786897F}" type="sibTrans" cxnId="{0075150F-ED20-4F19-B14A-BCB25D1A90FD}">
      <dgm:prSet/>
      <dgm:spPr/>
      <dgm:t>
        <a:bodyPr/>
        <a:lstStyle/>
        <a:p>
          <a:endParaRPr lang="da-DK"/>
        </a:p>
      </dgm:t>
    </dgm:pt>
    <dgm:pt modelId="{09C4F56B-717D-4F6E-87F9-8E6EFB525F7B}">
      <dgm:prSet phldrT="[Tekst]"/>
      <dgm:spPr/>
      <dgm:t>
        <a:bodyPr/>
        <a:lstStyle/>
        <a:p>
          <a:r>
            <a:rPr lang="da-DK" dirty="0" smtClean="0"/>
            <a:t>Terror</a:t>
          </a:r>
          <a:endParaRPr lang="da-DK" dirty="0"/>
        </a:p>
      </dgm:t>
    </dgm:pt>
    <dgm:pt modelId="{97EAE220-4EBC-481C-AFEC-AF6C120F0962}" type="parTrans" cxnId="{6C64B477-0294-4677-B86A-9609B16B6A6F}">
      <dgm:prSet/>
      <dgm:spPr/>
      <dgm:t>
        <a:bodyPr/>
        <a:lstStyle/>
        <a:p>
          <a:endParaRPr lang="da-DK"/>
        </a:p>
      </dgm:t>
    </dgm:pt>
    <dgm:pt modelId="{B8AAC9A0-0989-4FC7-9CD4-A8871B76D010}" type="sibTrans" cxnId="{6C64B477-0294-4677-B86A-9609B16B6A6F}">
      <dgm:prSet/>
      <dgm:spPr/>
      <dgm:t>
        <a:bodyPr/>
        <a:lstStyle/>
        <a:p>
          <a:endParaRPr lang="da-DK"/>
        </a:p>
      </dgm:t>
    </dgm:pt>
    <dgm:pt modelId="{32C4F4D3-D306-4620-AE5D-CB4BF0FE3843}" type="pres">
      <dgm:prSet presAssocID="{70979A51-0B57-4165-A163-BAFF5CF69F7E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5ECCDAA1-0247-493F-92A7-21055838F87F}" type="pres">
      <dgm:prSet presAssocID="{70979A51-0B57-4165-A163-BAFF5CF69F7E}" presName="dummyMaxCanvas" presStyleCnt="0"/>
      <dgm:spPr/>
    </dgm:pt>
    <dgm:pt modelId="{83029164-40C8-4A2B-BB92-CBBE8A6D9C28}" type="pres">
      <dgm:prSet presAssocID="{70979A51-0B57-4165-A163-BAFF5CF69F7E}" presName="parentComposite" presStyleCnt="0"/>
      <dgm:spPr/>
    </dgm:pt>
    <dgm:pt modelId="{396E5F67-106C-4760-AF1E-086E4077F6D0}" type="pres">
      <dgm:prSet presAssocID="{70979A51-0B57-4165-A163-BAFF5CF69F7E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da-DK"/>
        </a:p>
      </dgm:t>
    </dgm:pt>
    <dgm:pt modelId="{6F86A55D-4A3D-40DF-B003-A99C88F11185}" type="pres">
      <dgm:prSet presAssocID="{70979A51-0B57-4165-A163-BAFF5CF69F7E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da-DK"/>
        </a:p>
      </dgm:t>
    </dgm:pt>
    <dgm:pt modelId="{E161FF9C-DD63-4869-A387-E7CD07B450C3}" type="pres">
      <dgm:prSet presAssocID="{70979A51-0B57-4165-A163-BAFF5CF69F7E}" presName="childrenComposite" presStyleCnt="0"/>
      <dgm:spPr/>
    </dgm:pt>
    <dgm:pt modelId="{A8FDDC5F-3A4F-459D-B69C-1AD97AE3E9C8}" type="pres">
      <dgm:prSet presAssocID="{70979A51-0B57-4165-A163-BAFF5CF69F7E}" presName="dummyMaxCanvas_ChildArea" presStyleCnt="0"/>
      <dgm:spPr/>
    </dgm:pt>
    <dgm:pt modelId="{B005830C-DED0-455E-83F3-AE47063900BE}" type="pres">
      <dgm:prSet presAssocID="{70979A51-0B57-4165-A163-BAFF5CF69F7E}" presName="fulcrum" presStyleLbl="alignAccFollowNode1" presStyleIdx="2" presStyleCnt="4"/>
      <dgm:spPr/>
    </dgm:pt>
    <dgm:pt modelId="{4610E6F7-744B-478C-B1A3-A5B8D571AF26}" type="pres">
      <dgm:prSet presAssocID="{70979A51-0B57-4165-A163-BAFF5CF69F7E}" presName="balance_23" presStyleLbl="alignAccFollowNode1" presStyleIdx="3" presStyleCnt="4">
        <dgm:presLayoutVars>
          <dgm:bulletEnabled val="1"/>
        </dgm:presLayoutVars>
      </dgm:prSet>
      <dgm:spPr/>
    </dgm:pt>
    <dgm:pt modelId="{8549505C-BB7C-4F81-B9FC-3267FFAC9385}" type="pres">
      <dgm:prSet presAssocID="{70979A51-0B57-4165-A163-BAFF5CF69F7E}" presName="right_23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2C8B8C34-7BA4-4DC8-B20E-5772F1D9AD11}" type="pres">
      <dgm:prSet presAssocID="{70979A51-0B57-4165-A163-BAFF5CF69F7E}" presName="right_23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A0516AA-F081-4E39-9C0D-46A367E986BC}" type="pres">
      <dgm:prSet presAssocID="{70979A51-0B57-4165-A163-BAFF5CF69F7E}" presName="right_23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7799844-2E58-4B3D-8D0A-EEFA4F76ECDE}" type="pres">
      <dgm:prSet presAssocID="{70979A51-0B57-4165-A163-BAFF5CF69F7E}" presName="left_23_1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B136A4C-B39D-43F8-B0F5-E38B9A41DD8A}" type="pres">
      <dgm:prSet presAssocID="{70979A51-0B57-4165-A163-BAFF5CF69F7E}" presName="left_23_2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6C64B477-0294-4677-B86A-9609B16B6A6F}" srcId="{7E68DD0E-C839-493C-9143-34230492C5EF}" destId="{09C4F56B-717D-4F6E-87F9-8E6EFB525F7B}" srcOrd="2" destOrd="0" parTransId="{97EAE220-4EBC-481C-AFEC-AF6C120F0962}" sibTransId="{B8AAC9A0-0989-4FC7-9CD4-A8871B76D010}"/>
    <dgm:cxn modelId="{70784D14-89F3-4636-97E7-757F793BFC5E}" type="presOf" srcId="{E347AA9F-EA78-4593-B322-3D2A98360244}" destId="{2C8B8C34-7BA4-4DC8-B20E-5772F1D9AD11}" srcOrd="0" destOrd="0" presId="urn:microsoft.com/office/officeart/2005/8/layout/balance1"/>
    <dgm:cxn modelId="{56695676-2A0C-48D2-BB13-C73E57ABC006}" type="presOf" srcId="{74384CCD-1872-4CF3-95F7-FC3E5E5F7E3F}" destId="{0B136A4C-B39D-43F8-B0F5-E38B9A41DD8A}" srcOrd="0" destOrd="0" presId="urn:microsoft.com/office/officeart/2005/8/layout/balance1"/>
    <dgm:cxn modelId="{CF31D9B3-727E-409B-A7F7-40F80F927455}" srcId="{7E68DD0E-C839-493C-9143-34230492C5EF}" destId="{2D6430B0-11C5-4452-BD5F-B0274D492428}" srcOrd="0" destOrd="0" parTransId="{38156B4D-6E9C-43F9-A69D-E9D8BEDBEA97}" sibTransId="{B83E5BA1-4983-4984-AA35-73F866F48B1F}"/>
    <dgm:cxn modelId="{C4A870B9-5001-4500-ACC6-E310781CA6FC}" type="presOf" srcId="{09C4F56B-717D-4F6E-87F9-8E6EFB525F7B}" destId="{EA0516AA-F081-4E39-9C0D-46A367E986BC}" srcOrd="0" destOrd="0" presId="urn:microsoft.com/office/officeart/2005/8/layout/balance1"/>
    <dgm:cxn modelId="{B106D958-D8DD-42C7-A6D2-3457F8EA9498}" type="presOf" srcId="{70979A51-0B57-4165-A163-BAFF5CF69F7E}" destId="{32C4F4D3-D306-4620-AE5D-CB4BF0FE3843}" srcOrd="0" destOrd="0" presId="urn:microsoft.com/office/officeart/2005/8/layout/balance1"/>
    <dgm:cxn modelId="{745CA193-5B88-4925-957A-1A59BD2315C5}" srcId="{531C3461-9E1E-4D89-A6F9-D35D933CA490}" destId="{4E141063-EC05-4237-BB8F-FD0B7160D4CB}" srcOrd="0" destOrd="0" parTransId="{30846E9B-3DAC-4077-BA8A-9B3D0995B12B}" sibTransId="{3123F336-6496-4A79-BB17-A6356908B2DB}"/>
    <dgm:cxn modelId="{7893EDC2-1872-4083-8AA4-5626E496A5DF}" type="presOf" srcId="{7E68DD0E-C839-493C-9143-34230492C5EF}" destId="{6F86A55D-4A3D-40DF-B003-A99C88F11185}" srcOrd="0" destOrd="0" presId="urn:microsoft.com/office/officeart/2005/8/layout/balance1"/>
    <dgm:cxn modelId="{0075150F-ED20-4F19-B14A-BCB25D1A90FD}" srcId="{7E68DD0E-C839-493C-9143-34230492C5EF}" destId="{E347AA9F-EA78-4593-B322-3D2A98360244}" srcOrd="1" destOrd="0" parTransId="{FA66676E-0561-4541-856D-2CCA2556F0A5}" sibTransId="{8EFC953A-1A37-4105-8E5E-DF3A5786897F}"/>
    <dgm:cxn modelId="{5079E743-AD05-4585-B16B-EEF30F9DF8A4}" srcId="{70979A51-0B57-4165-A163-BAFF5CF69F7E}" destId="{531C3461-9E1E-4D89-A6F9-D35D933CA490}" srcOrd="0" destOrd="0" parTransId="{63F105AA-25F4-4529-B7B9-A8A47EC2F484}" sibTransId="{C4DFE250-5994-415F-86A4-CEF179C85505}"/>
    <dgm:cxn modelId="{1A7B788B-932A-40CB-9E77-EC1762FBC57D}" srcId="{70979A51-0B57-4165-A163-BAFF5CF69F7E}" destId="{7E68DD0E-C839-493C-9143-34230492C5EF}" srcOrd="1" destOrd="0" parTransId="{51D1B9BD-34A9-42C4-8B4B-3C691473009D}" sibTransId="{E9A97D02-04C3-4CC7-B64E-0E5D84BDE5FB}"/>
    <dgm:cxn modelId="{65DF4E4A-6DD6-4625-A8FA-00E97DC4C42C}" type="presOf" srcId="{2D6430B0-11C5-4452-BD5F-B0274D492428}" destId="{8549505C-BB7C-4F81-B9FC-3267FFAC9385}" srcOrd="0" destOrd="0" presId="urn:microsoft.com/office/officeart/2005/8/layout/balance1"/>
    <dgm:cxn modelId="{DEF50F4F-403C-44A9-9DAD-55CD4C2CA445}" srcId="{531C3461-9E1E-4D89-A6F9-D35D933CA490}" destId="{74384CCD-1872-4CF3-95F7-FC3E5E5F7E3F}" srcOrd="1" destOrd="0" parTransId="{05D450EF-025E-40E4-9A22-86691899B4D4}" sibTransId="{0B495E5A-0525-4EE2-A57D-809AA70723B8}"/>
    <dgm:cxn modelId="{FD3C9CF3-4268-4143-A2F9-93D8305A128E}" type="presOf" srcId="{531C3461-9E1E-4D89-A6F9-D35D933CA490}" destId="{396E5F67-106C-4760-AF1E-086E4077F6D0}" srcOrd="0" destOrd="0" presId="urn:microsoft.com/office/officeart/2005/8/layout/balance1"/>
    <dgm:cxn modelId="{60D6B77C-157F-40DF-9537-830877BBB9C9}" type="presOf" srcId="{4E141063-EC05-4237-BB8F-FD0B7160D4CB}" destId="{07799844-2E58-4B3D-8D0A-EEFA4F76ECDE}" srcOrd="0" destOrd="0" presId="urn:microsoft.com/office/officeart/2005/8/layout/balance1"/>
    <dgm:cxn modelId="{B3DAD5FE-588F-416F-88C9-4D6CA05D03CE}" type="presParOf" srcId="{32C4F4D3-D306-4620-AE5D-CB4BF0FE3843}" destId="{5ECCDAA1-0247-493F-92A7-21055838F87F}" srcOrd="0" destOrd="0" presId="urn:microsoft.com/office/officeart/2005/8/layout/balance1"/>
    <dgm:cxn modelId="{48D09458-3275-42C6-9439-FFC291513E2E}" type="presParOf" srcId="{32C4F4D3-D306-4620-AE5D-CB4BF0FE3843}" destId="{83029164-40C8-4A2B-BB92-CBBE8A6D9C28}" srcOrd="1" destOrd="0" presId="urn:microsoft.com/office/officeart/2005/8/layout/balance1"/>
    <dgm:cxn modelId="{A4E99AAA-4125-41E4-B0B2-503C64CFA8A5}" type="presParOf" srcId="{83029164-40C8-4A2B-BB92-CBBE8A6D9C28}" destId="{396E5F67-106C-4760-AF1E-086E4077F6D0}" srcOrd="0" destOrd="0" presId="urn:microsoft.com/office/officeart/2005/8/layout/balance1"/>
    <dgm:cxn modelId="{457837DD-4B31-40FF-BE6C-C2AC45F4C610}" type="presParOf" srcId="{83029164-40C8-4A2B-BB92-CBBE8A6D9C28}" destId="{6F86A55D-4A3D-40DF-B003-A99C88F11185}" srcOrd="1" destOrd="0" presId="urn:microsoft.com/office/officeart/2005/8/layout/balance1"/>
    <dgm:cxn modelId="{50E0D4A4-F4BD-481C-AA7C-4F4996377D35}" type="presParOf" srcId="{32C4F4D3-D306-4620-AE5D-CB4BF0FE3843}" destId="{E161FF9C-DD63-4869-A387-E7CD07B450C3}" srcOrd="2" destOrd="0" presId="urn:microsoft.com/office/officeart/2005/8/layout/balance1"/>
    <dgm:cxn modelId="{4F1C4F81-1190-4848-B8AB-FF27FB474D93}" type="presParOf" srcId="{E161FF9C-DD63-4869-A387-E7CD07B450C3}" destId="{A8FDDC5F-3A4F-459D-B69C-1AD97AE3E9C8}" srcOrd="0" destOrd="0" presId="urn:microsoft.com/office/officeart/2005/8/layout/balance1"/>
    <dgm:cxn modelId="{E35FEC65-B265-4AF0-84B9-19AF9DDAF180}" type="presParOf" srcId="{E161FF9C-DD63-4869-A387-E7CD07B450C3}" destId="{B005830C-DED0-455E-83F3-AE47063900BE}" srcOrd="1" destOrd="0" presId="urn:microsoft.com/office/officeart/2005/8/layout/balance1"/>
    <dgm:cxn modelId="{6FE787A4-C37F-43F8-A61D-6F7CEA9D3171}" type="presParOf" srcId="{E161FF9C-DD63-4869-A387-E7CD07B450C3}" destId="{4610E6F7-744B-478C-B1A3-A5B8D571AF26}" srcOrd="2" destOrd="0" presId="urn:microsoft.com/office/officeart/2005/8/layout/balance1"/>
    <dgm:cxn modelId="{F398C335-2DA2-4507-8241-FAC9CF9D213A}" type="presParOf" srcId="{E161FF9C-DD63-4869-A387-E7CD07B450C3}" destId="{8549505C-BB7C-4F81-B9FC-3267FFAC9385}" srcOrd="3" destOrd="0" presId="urn:microsoft.com/office/officeart/2005/8/layout/balance1"/>
    <dgm:cxn modelId="{61D68F82-8094-4680-9412-B418E79BB592}" type="presParOf" srcId="{E161FF9C-DD63-4869-A387-E7CD07B450C3}" destId="{2C8B8C34-7BA4-4DC8-B20E-5772F1D9AD11}" srcOrd="4" destOrd="0" presId="urn:microsoft.com/office/officeart/2005/8/layout/balance1"/>
    <dgm:cxn modelId="{1DEC7361-6E4E-431E-9195-0F3AF5471942}" type="presParOf" srcId="{E161FF9C-DD63-4869-A387-E7CD07B450C3}" destId="{EA0516AA-F081-4E39-9C0D-46A367E986BC}" srcOrd="5" destOrd="0" presId="urn:microsoft.com/office/officeart/2005/8/layout/balance1"/>
    <dgm:cxn modelId="{D1CAD93D-CB1B-4F52-B27E-FD0A3A60D97A}" type="presParOf" srcId="{E161FF9C-DD63-4869-A387-E7CD07B450C3}" destId="{07799844-2E58-4B3D-8D0A-EEFA4F76ECDE}" srcOrd="6" destOrd="0" presId="urn:microsoft.com/office/officeart/2005/8/layout/balance1"/>
    <dgm:cxn modelId="{49AF2AC1-BE0D-4D94-998B-03EE863C9F7C}" type="presParOf" srcId="{E161FF9C-DD63-4869-A387-E7CD07B450C3}" destId="{0B136A4C-B39D-43F8-B0F5-E38B9A41DD8A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EABAA1-8AC3-4DC7-8D8B-069D40C3DFDC}">
      <dsp:nvSpPr>
        <dsp:cNvPr id="0" name=""/>
        <dsp:cNvSpPr/>
      </dsp:nvSpPr>
      <dsp:spPr>
        <a:xfrm>
          <a:off x="0" y="722153"/>
          <a:ext cx="7704138" cy="3081655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D8B6C-C5B2-4EF8-AE62-7BFA357F1CE6}">
      <dsp:nvSpPr>
        <dsp:cNvPr id="0" name=""/>
        <dsp:cNvSpPr/>
      </dsp:nvSpPr>
      <dsp:spPr>
        <a:xfrm>
          <a:off x="924496" y="1261443"/>
          <a:ext cx="2542365" cy="151001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6464" rIns="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4400" kern="1200" dirty="0" smtClean="0"/>
            <a:t>FN’s principper</a:t>
          </a:r>
          <a:endParaRPr lang="da-DK" sz="4400" kern="1200" dirty="0"/>
        </a:p>
      </dsp:txBody>
      <dsp:txXfrm>
        <a:off x="924496" y="1261443"/>
        <a:ext cx="2542365" cy="1510011"/>
      </dsp:txXfrm>
    </dsp:sp>
    <dsp:sp modelId="{E20CBFB9-32F4-40D3-9AF6-092968A3E67A}">
      <dsp:nvSpPr>
        <dsp:cNvPr id="0" name=""/>
        <dsp:cNvSpPr/>
      </dsp:nvSpPr>
      <dsp:spPr>
        <a:xfrm>
          <a:off x="3852069" y="1754507"/>
          <a:ext cx="3004613" cy="151001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6464" rIns="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4400" kern="1200" dirty="0" smtClean="0"/>
            <a:t>Nye opgaver</a:t>
          </a:r>
          <a:endParaRPr lang="da-DK" sz="4400" kern="1200" dirty="0"/>
        </a:p>
      </dsp:txBody>
      <dsp:txXfrm>
        <a:off x="3852069" y="1754507"/>
        <a:ext cx="3004613" cy="15100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90838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C916536-17C1-41C3-9A18-8BAED08101EE}" type="datetimeFigureOut">
              <a:rPr lang="da-DK"/>
              <a:pPr>
                <a:defRPr/>
              </a:pPr>
              <a:t>06-12-2016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1222375"/>
            <a:ext cx="4400550" cy="3300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 smtClean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66750" y="4705350"/>
            <a:ext cx="5337175" cy="38496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286875"/>
            <a:ext cx="2890838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778250" y="9286875"/>
            <a:ext cx="2890838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0672F47-613A-475B-87E0-96BB0E9B3B4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9801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ladsholder til slide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da-DK" altLang="da-DK" smtClean="0"/>
              <a:t> </a:t>
            </a:r>
          </a:p>
        </p:txBody>
      </p:sp>
      <p:sp>
        <p:nvSpPr>
          <p:cNvPr id="6148" name="Pladsholder til sli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C879D1D-11F1-414E-AB1A-E13C209B909D}" type="slidenum">
              <a:rPr lang="da-DK" altLang="da-DK"/>
              <a:pPr/>
              <a:t>1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2983063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dsholder til slide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a-DK" altLang="da-DK" smtClean="0"/>
          </a:p>
        </p:txBody>
      </p:sp>
      <p:sp>
        <p:nvSpPr>
          <p:cNvPr id="22532" name="Pladsholder til sli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142D97C-37DD-4C3B-9E31-3F604A718BA5}" type="slidenum">
              <a:rPr lang="da-DK" altLang="da-DK"/>
              <a:pPr/>
              <a:t>10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1782205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672F47-613A-475B-87E0-96BB0E9B3B4B}" type="slidenum">
              <a:rPr lang="da-DK" smtClean="0"/>
              <a:pPr>
                <a:defRPr/>
              </a:pPr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7809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672F47-613A-475B-87E0-96BB0E9B3B4B}" type="slidenum">
              <a:rPr lang="da-DK" smtClean="0"/>
              <a:pPr>
                <a:defRPr/>
              </a:pPr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7378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Pladsholder til slide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da-DK" altLang="da-DK" smtClean="0"/>
              <a:t> </a:t>
            </a:r>
          </a:p>
        </p:txBody>
      </p:sp>
      <p:sp>
        <p:nvSpPr>
          <p:cNvPr id="32772" name="Pladsholder til sli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4FDBC9B-518A-47FD-B076-86B34BBA57D2}" type="slidenum">
              <a:rPr lang="da-DK" altLang="da-DK"/>
              <a:pPr/>
              <a:t>14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4223091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ladsholder til slide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a-DK" altLang="da-DK" dirty="0" smtClean="0"/>
          </a:p>
        </p:txBody>
      </p:sp>
      <p:sp>
        <p:nvSpPr>
          <p:cNvPr id="10244" name="Pladsholder til sli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5276364-6156-44EE-A22C-CD51B88CB566}" type="slidenum">
              <a:rPr lang="da-DK" altLang="da-DK"/>
              <a:pPr/>
              <a:t>2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165158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 smtClean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672F47-613A-475B-87E0-96BB0E9B3B4B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3404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672F47-613A-475B-87E0-96BB0E9B3B4B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287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ladsholder til slide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a-DK" altLang="da-DK" dirty="0" smtClean="0"/>
          </a:p>
        </p:txBody>
      </p:sp>
      <p:sp>
        <p:nvSpPr>
          <p:cNvPr id="14340" name="Pladsholder til sli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F0C2BFC-3EF9-4368-9AD2-93EFDFC549E0}" type="slidenum">
              <a:rPr lang="da-DK" altLang="da-DK"/>
              <a:pPr/>
              <a:t>5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461444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ladsholder til slide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a-DK" altLang="da-DK" smtClean="0"/>
          </a:p>
        </p:txBody>
      </p:sp>
      <p:sp>
        <p:nvSpPr>
          <p:cNvPr id="16388" name="Pladsholder til sli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B8A333E-7840-44A6-853A-CBA2A020D754}" type="slidenum">
              <a:rPr lang="da-DK" altLang="da-DK"/>
              <a:pPr/>
              <a:t>6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019989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ladsholder til slide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a-DK" altLang="da-DK" smtClean="0"/>
          </a:p>
        </p:txBody>
      </p:sp>
      <p:sp>
        <p:nvSpPr>
          <p:cNvPr id="18436" name="Pladsholder til sli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800A05E-BB03-4AEC-954C-55BC0CCF01C0}" type="slidenum">
              <a:rPr lang="da-DK" altLang="da-DK"/>
              <a:pPr/>
              <a:t>7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9888786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ladsholder til slide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da-DK" altLang="da-DK" baseline="0" dirty="0" smtClean="0"/>
              <a:t>Først lige hurtigt bekræfte at DK ligesom de fleste andre vestlige lande har vendt sig fra FN mod NATO og koalitionsledede operationer.</a:t>
            </a:r>
          </a:p>
          <a:p>
            <a:pPr>
              <a:spcBef>
                <a:spcPct val="0"/>
              </a:spcBef>
            </a:pPr>
            <a:r>
              <a:rPr lang="da-DK" altLang="da-DK" baseline="0" dirty="0" smtClean="0"/>
              <a:t>I den her årrække steg </a:t>
            </a:r>
            <a:r>
              <a:rPr lang="da-DK" altLang="da-DK" baseline="0" dirty="0" err="1" smtClean="0"/>
              <a:t>DKs</a:t>
            </a:r>
            <a:r>
              <a:rPr lang="da-DK" altLang="da-DK" baseline="0" dirty="0" smtClean="0"/>
              <a:t> udgifter til internationale operationer fra 91 millioner </a:t>
            </a:r>
            <a:r>
              <a:rPr lang="da-DK" altLang="da-DK" baseline="0" dirty="0" err="1" smtClean="0"/>
              <a:t>kr</a:t>
            </a:r>
            <a:r>
              <a:rPr lang="da-DK" altLang="da-DK" baseline="0" dirty="0" smtClean="0"/>
              <a:t> i 1988 til 2.2 </a:t>
            </a:r>
            <a:r>
              <a:rPr lang="da-DK" altLang="da-DK" baseline="0" dirty="0" err="1" smtClean="0"/>
              <a:t>mia</a:t>
            </a:r>
            <a:r>
              <a:rPr lang="da-DK" altLang="da-DK" baseline="0" dirty="0" smtClean="0"/>
              <a:t> kroner i 2014.</a:t>
            </a:r>
            <a:endParaRPr lang="da-DK" altLang="da-DK" dirty="0" smtClean="0"/>
          </a:p>
        </p:txBody>
      </p:sp>
      <p:sp>
        <p:nvSpPr>
          <p:cNvPr id="12292" name="Pladsholder til sli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24E0470-1E56-40B5-BE1C-B9C5EC515355}" type="slidenum">
              <a:rPr lang="da-DK" altLang="da-DK"/>
              <a:pPr/>
              <a:t>8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495974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ladsholder til slide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a-DK" altLang="da-DK" smtClean="0"/>
          </a:p>
        </p:txBody>
      </p:sp>
      <p:sp>
        <p:nvSpPr>
          <p:cNvPr id="20484" name="Pladsholder til sli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0FE9AD2-E7EC-4AC5-9D86-F02FB0C4DE86}" type="slidenum">
              <a:rPr lang="da-DK" altLang="da-DK"/>
              <a:pPr/>
              <a:t>9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4090475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baggrund til 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713" y="-190500"/>
            <a:ext cx="9350376" cy="711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22375" y="3068638"/>
            <a:ext cx="6950075" cy="1584325"/>
          </a:xfrm>
        </p:spPr>
        <p:txBody>
          <a:bodyPr anchor="t"/>
          <a:lstStyle>
            <a:lvl1pPr>
              <a:lnSpc>
                <a:spcPct val="90000"/>
              </a:lnSpc>
              <a:defRPr/>
            </a:lvl1pPr>
          </a:lstStyle>
          <a:p>
            <a:pPr lvl="0"/>
            <a:r>
              <a:rPr lang="da-DK" altLang="da-DK" noProof="0" smtClean="0"/>
              <a:t>Klik for at redigere i master</a:t>
            </a:r>
            <a:endParaRPr lang="en-US" altLang="da-DK" noProof="0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22375" y="4772025"/>
            <a:ext cx="6400800" cy="1249363"/>
          </a:xfrm>
        </p:spPr>
        <p:txBody>
          <a:bodyPr lIns="0" tIns="0" rIns="0" bIns="0"/>
          <a:lstStyle>
            <a:lvl1pPr marL="0" indent="0">
              <a:buFont typeface="Wingdings 2" panose="05020102010507070707" pitchFamily="18" charset="2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smtClean="0"/>
              <a:t>Klik for at redigere i master</a:t>
            </a:r>
            <a:endParaRPr lang="en-US" altLang="da-DK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da-DK"/>
              <a:t>DIIS ∙ DANISH INSTITUTE FOR INTERNATIONAL STUDIES</a:t>
            </a:r>
          </a:p>
        </p:txBody>
      </p:sp>
    </p:spTree>
    <p:extLst>
      <p:ext uri="{BB962C8B-B14F-4D97-AF65-F5344CB8AC3E}">
        <p14:creationId xmlns:p14="http://schemas.microsoft.com/office/powerpoint/2010/main" val="2702681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da-DK"/>
              <a:t>DIIS ∙ DANISH INSTITUTE FOR INTERNATIONAL STUDIES</a:t>
            </a:r>
          </a:p>
        </p:txBody>
      </p:sp>
    </p:spTree>
    <p:extLst>
      <p:ext uri="{BB962C8B-B14F-4D97-AF65-F5344CB8AC3E}">
        <p14:creationId xmlns:p14="http://schemas.microsoft.com/office/powerpoint/2010/main" val="247031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7046913" y="53975"/>
            <a:ext cx="2097087" cy="60293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755650" y="53975"/>
            <a:ext cx="6138863" cy="60293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da-DK"/>
              <a:t>DIIS ∙ DANISH INSTITUTE FOR INTERNATIONAL STUDIES</a:t>
            </a:r>
          </a:p>
        </p:txBody>
      </p:sp>
    </p:spTree>
    <p:extLst>
      <p:ext uri="{BB962C8B-B14F-4D97-AF65-F5344CB8AC3E}">
        <p14:creationId xmlns:p14="http://schemas.microsoft.com/office/powerpoint/2010/main" val="2991998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da-DK"/>
              <a:t>DIIS ∙ DANISH INSTITUTE FOR INTERNATIONAL STUDIES</a:t>
            </a:r>
          </a:p>
        </p:txBody>
      </p:sp>
    </p:spTree>
    <p:extLst>
      <p:ext uri="{BB962C8B-B14F-4D97-AF65-F5344CB8AC3E}">
        <p14:creationId xmlns:p14="http://schemas.microsoft.com/office/powerpoint/2010/main" val="3417079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da-DK"/>
              <a:t>DIIS ∙ DANISH INSTITUTE FOR INTERNATIONAL STUDIES</a:t>
            </a:r>
          </a:p>
        </p:txBody>
      </p:sp>
    </p:spTree>
    <p:extLst>
      <p:ext uri="{BB962C8B-B14F-4D97-AF65-F5344CB8AC3E}">
        <p14:creationId xmlns:p14="http://schemas.microsoft.com/office/powerpoint/2010/main" val="1762869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da-DK"/>
              <a:t>DIIS ∙ DANISH INSTITUTE FOR INTERNATIONAL STUDIES</a:t>
            </a:r>
          </a:p>
        </p:txBody>
      </p:sp>
    </p:spTree>
    <p:extLst>
      <p:ext uri="{BB962C8B-B14F-4D97-AF65-F5344CB8AC3E}">
        <p14:creationId xmlns:p14="http://schemas.microsoft.com/office/powerpoint/2010/main" val="3040771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755650" y="1557338"/>
            <a:ext cx="3775075" cy="4525962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83125" y="1557338"/>
            <a:ext cx="3776663" cy="4525962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da-DK"/>
              <a:t>DIIS ∙ DANISH INSTITUTE FOR INTERNATIONAL STUDIES</a:t>
            </a:r>
          </a:p>
        </p:txBody>
      </p:sp>
    </p:spTree>
    <p:extLst>
      <p:ext uri="{BB962C8B-B14F-4D97-AF65-F5344CB8AC3E}">
        <p14:creationId xmlns:p14="http://schemas.microsoft.com/office/powerpoint/2010/main" val="2581228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da-DK"/>
              <a:t>DIIS ∙ DANISH INSTITUTE FOR INTERNATIONAL STUDIES</a:t>
            </a:r>
          </a:p>
        </p:txBody>
      </p:sp>
    </p:spTree>
    <p:extLst>
      <p:ext uri="{BB962C8B-B14F-4D97-AF65-F5344CB8AC3E}">
        <p14:creationId xmlns:p14="http://schemas.microsoft.com/office/powerpoint/2010/main" val="1570746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da-DK"/>
              <a:t>DIIS ∙ DANISH INSTITUTE FOR INTERNATIONAL STUDIES</a:t>
            </a:r>
          </a:p>
        </p:txBody>
      </p:sp>
    </p:spTree>
    <p:extLst>
      <p:ext uri="{BB962C8B-B14F-4D97-AF65-F5344CB8AC3E}">
        <p14:creationId xmlns:p14="http://schemas.microsoft.com/office/powerpoint/2010/main" val="27530270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da-DK"/>
              <a:t>DIIS ∙ DANISH INSTITUTE FOR INTERNATIONAL STUDIES</a:t>
            </a:r>
          </a:p>
        </p:txBody>
      </p:sp>
    </p:spTree>
    <p:extLst>
      <p:ext uri="{BB962C8B-B14F-4D97-AF65-F5344CB8AC3E}">
        <p14:creationId xmlns:p14="http://schemas.microsoft.com/office/powerpoint/2010/main" val="7588591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da-DK"/>
              <a:t>DIIS ∙ DANISH INSTITUTE FOR INTERNATIONAL STUDIES</a:t>
            </a:r>
          </a:p>
        </p:txBody>
      </p:sp>
    </p:spTree>
    <p:extLst>
      <p:ext uri="{BB962C8B-B14F-4D97-AF65-F5344CB8AC3E}">
        <p14:creationId xmlns:p14="http://schemas.microsoft.com/office/powerpoint/2010/main" val="85019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da-DK"/>
              <a:t>DIIS ∙ DANISH INSTITUTE FOR INTERNATIONAL STUDIES</a:t>
            </a:r>
          </a:p>
        </p:txBody>
      </p:sp>
    </p:spTree>
    <p:extLst>
      <p:ext uri="{BB962C8B-B14F-4D97-AF65-F5344CB8AC3E}">
        <p14:creationId xmlns:p14="http://schemas.microsoft.com/office/powerpoint/2010/main" val="27849584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da-DK"/>
              <a:t>DIIS ∙ DANISH INSTITUTE FOR INTERNATIONAL STUDIES</a:t>
            </a:r>
          </a:p>
        </p:txBody>
      </p:sp>
    </p:spTree>
    <p:extLst>
      <p:ext uri="{BB962C8B-B14F-4D97-AF65-F5344CB8AC3E}">
        <p14:creationId xmlns:p14="http://schemas.microsoft.com/office/powerpoint/2010/main" val="384709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da-DK"/>
              <a:t>DIIS ∙ DANISH INSTITUTE FOR INTERNATIONAL STUDIES</a:t>
            </a:r>
          </a:p>
        </p:txBody>
      </p:sp>
    </p:spTree>
    <p:extLst>
      <p:ext uri="{BB962C8B-B14F-4D97-AF65-F5344CB8AC3E}">
        <p14:creationId xmlns:p14="http://schemas.microsoft.com/office/powerpoint/2010/main" val="29084929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7046913" y="53975"/>
            <a:ext cx="2097087" cy="60293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755650" y="53975"/>
            <a:ext cx="6138863" cy="60293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da-DK"/>
              <a:t>DIIS ∙ DANISH INSTITUTE FOR INTERNATIONAL STUDIES</a:t>
            </a:r>
          </a:p>
        </p:txBody>
      </p:sp>
    </p:spTree>
    <p:extLst>
      <p:ext uri="{BB962C8B-B14F-4D97-AF65-F5344CB8AC3E}">
        <p14:creationId xmlns:p14="http://schemas.microsoft.com/office/powerpoint/2010/main" val="614292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da-DK"/>
              <a:t>DIIS ∙ DANISH INSTITUTE FOR INTERNATIONAL STUDIES</a:t>
            </a:r>
          </a:p>
        </p:txBody>
      </p:sp>
    </p:spTree>
    <p:extLst>
      <p:ext uri="{BB962C8B-B14F-4D97-AF65-F5344CB8AC3E}">
        <p14:creationId xmlns:p14="http://schemas.microsoft.com/office/powerpoint/2010/main" val="800757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755650" y="1557338"/>
            <a:ext cx="3775075" cy="4525962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83125" y="1557338"/>
            <a:ext cx="3776663" cy="4525962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da-DK"/>
              <a:t>DIIS ∙ DANISH INSTITUTE FOR INTERNATIONAL STUDIES</a:t>
            </a:r>
          </a:p>
        </p:txBody>
      </p:sp>
    </p:spTree>
    <p:extLst>
      <p:ext uri="{BB962C8B-B14F-4D97-AF65-F5344CB8AC3E}">
        <p14:creationId xmlns:p14="http://schemas.microsoft.com/office/powerpoint/2010/main" val="1907827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da-DK"/>
              <a:t>DIIS ∙ DANISH INSTITUTE FOR INTERNATIONAL STUDIES</a:t>
            </a:r>
          </a:p>
        </p:txBody>
      </p:sp>
    </p:spTree>
    <p:extLst>
      <p:ext uri="{BB962C8B-B14F-4D97-AF65-F5344CB8AC3E}">
        <p14:creationId xmlns:p14="http://schemas.microsoft.com/office/powerpoint/2010/main" val="3338939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da-DK"/>
              <a:t>DIIS ∙ DANISH INSTITUTE FOR INTERNATIONAL STUDIES</a:t>
            </a:r>
          </a:p>
        </p:txBody>
      </p:sp>
    </p:spTree>
    <p:extLst>
      <p:ext uri="{BB962C8B-B14F-4D97-AF65-F5344CB8AC3E}">
        <p14:creationId xmlns:p14="http://schemas.microsoft.com/office/powerpoint/2010/main" val="4275764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da-DK"/>
              <a:t>DIIS ∙ DANISH INSTITUTE FOR INTERNATIONAL STUDIES</a:t>
            </a:r>
          </a:p>
        </p:txBody>
      </p:sp>
    </p:spTree>
    <p:extLst>
      <p:ext uri="{BB962C8B-B14F-4D97-AF65-F5344CB8AC3E}">
        <p14:creationId xmlns:p14="http://schemas.microsoft.com/office/powerpoint/2010/main" val="312096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da-DK"/>
              <a:t>DIIS ∙ DANISH INSTITUTE FOR INTERNATIONAL STUDIES</a:t>
            </a:r>
          </a:p>
        </p:txBody>
      </p:sp>
    </p:spTree>
    <p:extLst>
      <p:ext uri="{BB962C8B-B14F-4D97-AF65-F5344CB8AC3E}">
        <p14:creationId xmlns:p14="http://schemas.microsoft.com/office/powerpoint/2010/main" val="2605235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da-DK"/>
              <a:t>DIIS ∙ DANISH INSTITUTE FOR INTERNATIONAL STUDIES</a:t>
            </a:r>
          </a:p>
        </p:txBody>
      </p:sp>
    </p:spTree>
    <p:extLst>
      <p:ext uri="{BB962C8B-B14F-4D97-AF65-F5344CB8AC3E}">
        <p14:creationId xmlns:p14="http://schemas.microsoft.com/office/powerpoint/2010/main" val="427205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baggrund til pp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142875"/>
            <a:ext cx="9326563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baggrund-bund til ppt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94"/>
          <a:stretch>
            <a:fillRect/>
          </a:stretch>
        </p:blipFill>
        <p:spPr bwMode="auto">
          <a:xfrm>
            <a:off x="-90488" y="6308725"/>
            <a:ext cx="9326563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22375" y="53975"/>
            <a:ext cx="79216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a-DK" smtClean="0"/>
              <a:t>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57338"/>
            <a:ext cx="77041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i master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  <a:endParaRPr lang="en-US" altLang="da-DK" smtClean="0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22375" y="6408738"/>
            <a:ext cx="77057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000" smtClean="0">
                <a:solidFill>
                  <a:srgbClr val="6280A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da-DK"/>
              <a:t>DIIS ∙ DANISH INSTITUTE FOR INTERNATIONAL STUDIES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 MT" panose="020B0502020104020203" pitchFamily="34" charset="0"/>
          <a:cs typeface="Arial" panose="020B0604020202020204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 MT" panose="020B0502020104020203" pitchFamily="34" charset="0"/>
          <a:cs typeface="Arial" panose="020B0604020202020204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 MT" panose="020B0502020104020203" pitchFamily="34" charset="0"/>
          <a:cs typeface="Arial" panose="020B0604020202020204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 MT" panose="020B0502020104020203" pitchFamily="34" charset="0"/>
          <a:cs typeface="Arial" panose="020B0604020202020204" pitchFamily="34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 MT" panose="020B0502020104020203" pitchFamily="34" charset="0"/>
          <a:cs typeface="Arial" panose="020B0604020202020204" pitchFamily="34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 MT" panose="020B0502020104020203" pitchFamily="34" charset="0"/>
          <a:cs typeface="Arial" panose="020B0604020202020204" pitchFamily="34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 MT" panose="020B0502020104020203" pitchFamily="34" charset="0"/>
          <a:cs typeface="Arial" panose="020B0604020202020204" pitchFamily="34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 MT" panose="020B0502020104020203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lnSpc>
          <a:spcPct val="80000"/>
        </a:lnSpc>
        <a:spcBef>
          <a:spcPct val="0"/>
        </a:spcBef>
        <a:spcAft>
          <a:spcPct val="50000"/>
        </a:spcAft>
        <a:buFont typeface="Wingdings 2" panose="05020102010507070707" pitchFamily="18" charset="2"/>
        <a:buChar char=""/>
        <a:defRPr sz="3100" kern="1200">
          <a:solidFill>
            <a:srgbClr val="003768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80000"/>
        </a:lnSpc>
        <a:spcBef>
          <a:spcPct val="0"/>
        </a:spcBef>
        <a:spcAft>
          <a:spcPct val="50000"/>
        </a:spcAft>
        <a:buChar char="–"/>
        <a:defRPr sz="2800" kern="1200">
          <a:solidFill>
            <a:srgbClr val="003768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80000"/>
        </a:lnSpc>
        <a:spcBef>
          <a:spcPct val="0"/>
        </a:spcBef>
        <a:spcAft>
          <a:spcPct val="50000"/>
        </a:spcAft>
        <a:buChar char="•"/>
        <a:defRPr sz="2400" kern="1200">
          <a:solidFill>
            <a:srgbClr val="003768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rgbClr val="003768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rgbClr val="00376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ogobaggrund til pp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142875"/>
            <a:ext cx="9326563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baggrund-bund til ppt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94"/>
          <a:stretch>
            <a:fillRect/>
          </a:stretch>
        </p:blipFill>
        <p:spPr bwMode="auto">
          <a:xfrm>
            <a:off x="-90488" y="6308725"/>
            <a:ext cx="9326563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22375" y="53975"/>
            <a:ext cx="79216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a-DK" smtClean="0"/>
              <a:t>Master title style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57338"/>
            <a:ext cx="77041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a-DK" smtClean="0"/>
              <a:t>Click to edit master text styles</a:t>
            </a:r>
          </a:p>
          <a:p>
            <a:pPr lvl="1"/>
            <a:r>
              <a:rPr lang="en-US" altLang="da-DK" smtClean="0"/>
              <a:t>Second level</a:t>
            </a:r>
          </a:p>
          <a:p>
            <a:pPr lvl="2"/>
            <a:r>
              <a:rPr lang="en-US" altLang="da-DK" smtClean="0"/>
              <a:t>Third level</a:t>
            </a:r>
          </a:p>
          <a:p>
            <a:pPr lvl="3"/>
            <a:r>
              <a:rPr lang="en-US" altLang="da-DK" smtClean="0"/>
              <a:t>Fourth level</a:t>
            </a:r>
          </a:p>
          <a:p>
            <a:pPr lvl="4"/>
            <a:r>
              <a:rPr lang="en-US" altLang="da-DK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22375" y="6408738"/>
            <a:ext cx="77057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000" smtClean="0">
                <a:solidFill>
                  <a:srgbClr val="6280A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da-DK"/>
              <a:t>DIIS ∙ DANISH INSTITUTE FOR INTERNATIONAL STUDIES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 MT" panose="020B0502020104020203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 MT" panose="020B0502020104020203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 MT" panose="020B0502020104020203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 MT" panose="020B0502020104020203" pitchFamily="34" charset="0"/>
          <a:cs typeface="Arial" panose="020B0604020202020204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 MT" panose="020B0502020104020203" pitchFamily="34" charset="0"/>
          <a:cs typeface="Arial" panose="020B0604020202020204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 MT" panose="020B0502020104020203" pitchFamily="34" charset="0"/>
          <a:cs typeface="Arial" panose="020B0604020202020204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 MT" panose="020B0502020104020203" pitchFamily="34" charset="0"/>
          <a:cs typeface="Arial" panose="020B0604020202020204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 MT" panose="020B0502020104020203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0"/>
        </a:spcBef>
        <a:spcAft>
          <a:spcPct val="50000"/>
        </a:spcAft>
        <a:buFont typeface="Wingdings 2" panose="05020102010507070707" pitchFamily="18" charset="2"/>
        <a:buChar char=""/>
        <a:defRPr sz="3100" kern="1200">
          <a:solidFill>
            <a:srgbClr val="00376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0"/>
        </a:spcBef>
        <a:spcAft>
          <a:spcPct val="50000"/>
        </a:spcAft>
        <a:buChar char="–"/>
        <a:defRPr sz="2800" kern="1200">
          <a:solidFill>
            <a:srgbClr val="003768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80000"/>
        </a:lnSpc>
        <a:spcBef>
          <a:spcPct val="0"/>
        </a:spcBef>
        <a:spcAft>
          <a:spcPct val="50000"/>
        </a:spcAft>
        <a:buChar char="•"/>
        <a:defRPr sz="2400" kern="1200">
          <a:solidFill>
            <a:srgbClr val="003768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003768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00376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tureofpeaceops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piinst.org/" TargetMode="External"/><Relationship Id="rId5" Type="http://schemas.openxmlformats.org/officeDocument/2006/relationships/hyperlink" Target="http://www.providingforpeacekeeping.org/" TargetMode="External"/><Relationship Id="rId4" Type="http://schemas.openxmlformats.org/officeDocument/2006/relationships/hyperlink" Target="http://www.peaceoperationsreview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da-DK"/>
              <a:t>DIIS ∙ DANISH INSTITUTE FOR INTERNATIONAL STUDIES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FN’s fredsoperationer: </a:t>
            </a:r>
            <a:br>
              <a:rPr lang="da-DK" dirty="0" smtClean="0"/>
            </a:br>
            <a:r>
              <a:rPr lang="da-DK" sz="3600" dirty="0" smtClean="0"/>
              <a:t>Reformer</a:t>
            </a:r>
            <a:r>
              <a:rPr lang="da-DK" sz="3600" dirty="0"/>
              <a:t>, udfordringer og muligheder</a:t>
            </a:r>
            <a:r>
              <a:rPr lang="da-DK" altLang="da-DK" sz="3600" dirty="0"/>
              <a:t/>
            </a:r>
            <a:br>
              <a:rPr lang="da-DK" altLang="da-DK" sz="3600" dirty="0"/>
            </a:br>
            <a:endParaRPr lang="da-DK" altLang="da-DK" sz="36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22375" y="5445224"/>
            <a:ext cx="6400800" cy="648072"/>
          </a:xfrm>
        </p:spPr>
        <p:txBody>
          <a:bodyPr/>
          <a:lstStyle/>
          <a:p>
            <a:r>
              <a:rPr lang="da-DK" altLang="da-DK" dirty="0" smtClean="0"/>
              <a:t>Louise Riis Andersen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 dirty="0" smtClean="0"/>
              <a:t>Danmarks indirekte bidrag</a:t>
            </a:r>
          </a:p>
        </p:txBody>
      </p:sp>
      <p:sp>
        <p:nvSpPr>
          <p:cNvPr id="21507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dirty="0" smtClean="0"/>
              <a:t>Pålignede bidrag til FN’s fredsoperationer</a:t>
            </a:r>
          </a:p>
          <a:p>
            <a:pPr lvl="1"/>
            <a:r>
              <a:rPr lang="da-DK" altLang="da-DK" dirty="0" smtClean="0"/>
              <a:t>FL2017: 315 millioner kroner</a:t>
            </a:r>
          </a:p>
          <a:p>
            <a:r>
              <a:rPr lang="da-DK" altLang="da-DK" dirty="0" smtClean="0"/>
              <a:t>Frivillige bidrag til FN’s politiske og civile indsatser</a:t>
            </a:r>
          </a:p>
          <a:p>
            <a:pPr lvl="1"/>
            <a:r>
              <a:rPr lang="da-DK" altLang="da-DK" dirty="0" smtClean="0"/>
              <a:t>Kernebidrag til fx DPA, PBC, </a:t>
            </a:r>
            <a:r>
              <a:rPr lang="da-DK" altLang="da-DK" dirty="0" err="1" smtClean="0"/>
              <a:t>UNDPs</a:t>
            </a:r>
            <a:r>
              <a:rPr lang="da-DK" altLang="da-DK" dirty="0" smtClean="0"/>
              <a:t> krisefond</a:t>
            </a:r>
          </a:p>
          <a:p>
            <a:pPr lvl="1"/>
            <a:r>
              <a:rPr lang="da-DK" altLang="da-DK" dirty="0" smtClean="0"/>
              <a:t>Landebidrag til fx Sydsudan, Afghanistan, Somalia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da-DK"/>
              <a:t>DIIS ∙ DANISH INSTITUTE FOR INTERNATIONAL STUDIES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En styrket dansk FN-indsats?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Landeniveau</a:t>
            </a:r>
          </a:p>
          <a:p>
            <a:pPr lvl="1"/>
            <a:r>
              <a:rPr lang="da-DK" dirty="0" smtClean="0"/>
              <a:t>Leverandør af ‘</a:t>
            </a:r>
            <a:r>
              <a:rPr lang="da-DK" dirty="0" err="1" smtClean="0"/>
              <a:t>critical</a:t>
            </a:r>
            <a:r>
              <a:rPr lang="da-DK" dirty="0" smtClean="0"/>
              <a:t> </a:t>
            </a:r>
            <a:r>
              <a:rPr lang="da-DK" dirty="0" err="1" smtClean="0"/>
              <a:t>enablers</a:t>
            </a:r>
            <a:r>
              <a:rPr lang="da-DK" dirty="0" smtClean="0"/>
              <a:t>’</a:t>
            </a:r>
          </a:p>
          <a:p>
            <a:pPr lvl="1"/>
            <a:r>
              <a:rPr lang="da-DK" dirty="0" smtClean="0"/>
              <a:t>Analyse og planlægningskapacitet</a:t>
            </a:r>
          </a:p>
          <a:p>
            <a:r>
              <a:rPr lang="da-DK" dirty="0" smtClean="0"/>
              <a:t>Reformbestræbelserne</a:t>
            </a:r>
          </a:p>
          <a:p>
            <a:pPr lvl="1"/>
            <a:r>
              <a:rPr lang="da-DK" dirty="0" smtClean="0"/>
              <a:t>Doktriner</a:t>
            </a:r>
          </a:p>
          <a:p>
            <a:pPr lvl="1"/>
            <a:r>
              <a:rPr lang="da-DK" dirty="0" smtClean="0"/>
              <a:t>Finansiering og organisering</a:t>
            </a:r>
          </a:p>
          <a:p>
            <a:pPr lvl="1"/>
            <a:r>
              <a:rPr lang="da-DK" dirty="0" smtClean="0"/>
              <a:t>Forebyggelse og mægling</a:t>
            </a:r>
            <a:endParaRPr lang="da-DK" dirty="0"/>
          </a:p>
          <a:p>
            <a:pPr lvl="1"/>
            <a:endParaRPr lang="da-DK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da-DK" smtClean="0"/>
              <a:t>DIIS ∙ DANISH INSTITUTE FOR INTERNATIONAL STUDIES</a:t>
            </a:r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1204363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vil Danmark med FN?</a:t>
            </a:r>
            <a:endParaRPr lang="da-DK" dirty="0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8292002"/>
              </p:ext>
            </p:extLst>
          </p:nvPr>
        </p:nvGraphicFramePr>
        <p:xfrm>
          <a:off x="755650" y="1557338"/>
          <a:ext cx="7704138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da-DK" smtClean="0"/>
              <a:t>DIIS ∙ DANISH INSTITUTE FOR INTERNATIONAL STUDIES</a:t>
            </a:r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927677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Fremtiden</a:t>
            </a:r>
            <a:endParaRPr lang="da-DK" dirty="0"/>
          </a:p>
        </p:txBody>
      </p:sp>
      <p:pic>
        <p:nvPicPr>
          <p:cNvPr id="6" name="Pladsholder til indhold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187" y="1807369"/>
            <a:ext cx="2794000" cy="4025900"/>
          </a:xfrm>
        </p:spPr>
      </p:pic>
      <p:pic>
        <p:nvPicPr>
          <p:cNvPr id="7" name="Pladsholder til indhold 6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3" y="1789550"/>
            <a:ext cx="2736304" cy="4043720"/>
          </a:xfrm>
        </p:spPr>
      </p:pic>
      <p:sp>
        <p:nvSpPr>
          <p:cNvPr id="5" name="Pladsholder til sidefod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da-DK" smtClean="0"/>
              <a:t>DIIS ∙ DANISH INSTITUTE FOR INTERNATIONAL STUDIES</a:t>
            </a:r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3126791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 dirty="0" smtClean="0"/>
              <a:t>Læse mere</a:t>
            </a:r>
          </a:p>
        </p:txBody>
      </p:sp>
      <p:sp>
        <p:nvSpPr>
          <p:cNvPr id="31747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dirty="0" smtClean="0">
                <a:hlinkClick r:id="rId3"/>
              </a:rPr>
              <a:t>www.futureofpeaceops.org</a:t>
            </a:r>
            <a:endParaRPr lang="da-DK" altLang="da-DK" dirty="0" smtClean="0"/>
          </a:p>
          <a:p>
            <a:r>
              <a:rPr lang="da-DK" altLang="da-DK" dirty="0" smtClean="0">
                <a:hlinkClick r:id="rId4"/>
              </a:rPr>
              <a:t>www.peaceoperationsreview.org</a:t>
            </a:r>
            <a:endParaRPr lang="da-DK" altLang="da-DK" dirty="0" smtClean="0"/>
          </a:p>
          <a:p>
            <a:r>
              <a:rPr lang="da-DK" altLang="da-DK" dirty="0" smtClean="0">
                <a:hlinkClick r:id="rId5"/>
              </a:rPr>
              <a:t>www.providingforpeacekeeping.org</a:t>
            </a:r>
            <a:endParaRPr lang="da-DK" altLang="da-DK" dirty="0" smtClean="0"/>
          </a:p>
          <a:p>
            <a:r>
              <a:rPr lang="da-DK" altLang="da-DK" dirty="0" smtClean="0">
                <a:hlinkClick r:id="rId6"/>
              </a:rPr>
              <a:t>www.ipiinst.org</a:t>
            </a:r>
            <a:endParaRPr lang="da-DK" altLang="da-DK" dirty="0" smtClean="0"/>
          </a:p>
          <a:p>
            <a:pPr marL="0" indent="0">
              <a:buNone/>
            </a:pPr>
            <a:endParaRPr lang="da-DK" altLang="da-DK" i="1" dirty="0" smtClean="0"/>
          </a:p>
          <a:p>
            <a:pPr marL="0" indent="0">
              <a:buNone/>
            </a:pPr>
            <a:r>
              <a:rPr lang="en-US" dirty="0" smtClean="0"/>
              <a:t>Peter Viggo Jakobsen (2016): “Denmark and UN peacekeeping: glorious past, </a:t>
            </a:r>
            <a:r>
              <a:rPr lang="da-DK" dirty="0" err="1" smtClean="0"/>
              <a:t>dim</a:t>
            </a:r>
            <a:r>
              <a:rPr lang="da-DK" dirty="0" smtClean="0"/>
              <a:t> future</a:t>
            </a:r>
            <a:r>
              <a:rPr lang="da-DK" i="1" dirty="0" smtClean="0"/>
              <a:t>” International </a:t>
            </a:r>
            <a:r>
              <a:rPr lang="da-DK" i="1" dirty="0" err="1" smtClean="0"/>
              <a:t>Peacekeeping</a:t>
            </a:r>
            <a:endParaRPr lang="da-DK" i="1" dirty="0" smtClean="0"/>
          </a:p>
          <a:p>
            <a:endParaRPr lang="da-DK" altLang="da-DK" i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da-DK"/>
              <a:t>DIIS ∙ DANISH INSTITUTE FOR INTERNATIONAL STUDIES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 dirty="0" smtClean="0"/>
              <a:t>FN fredsoperationer 1990-2016</a:t>
            </a:r>
          </a:p>
        </p:txBody>
      </p:sp>
      <p:pic>
        <p:nvPicPr>
          <p:cNvPr id="2" name="Pladsholder til indhold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038" y="1557338"/>
            <a:ext cx="7395362" cy="4525962"/>
          </a:xfrm>
        </p:spPr>
      </p:pic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da-DK"/>
              <a:t>DIIS ∙ DANISH INSTITUTE FOR INTERNATIONAL STUDIES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HIPPO</a:t>
            </a:r>
            <a:endParaRPr lang="da-DK" dirty="0"/>
          </a:p>
        </p:txBody>
      </p:sp>
      <p:pic>
        <p:nvPicPr>
          <p:cNvPr id="5" name="Pladsholder til indhold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940" y="1557338"/>
            <a:ext cx="6805558" cy="4525962"/>
          </a:xfrm>
        </p:spPr>
      </p:pic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da-DK" smtClean="0"/>
              <a:t>DIIS ∙ DANISH INSTITUTE FOR INTERNATIONAL STUDIES</a:t>
            </a:r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1709747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HIPPOs</a:t>
            </a:r>
            <a:r>
              <a:rPr lang="da-DK" dirty="0" smtClean="0"/>
              <a:t> anbefalinger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Politiske løsninger</a:t>
            </a:r>
          </a:p>
          <a:p>
            <a:r>
              <a:rPr lang="da-DK" dirty="0" smtClean="0"/>
              <a:t>Skræddersyede indsatser</a:t>
            </a:r>
          </a:p>
          <a:p>
            <a:r>
              <a:rPr lang="da-DK" dirty="0" smtClean="0"/>
              <a:t>Styrkede partnerskaber</a:t>
            </a:r>
          </a:p>
          <a:p>
            <a:r>
              <a:rPr lang="da-DK" dirty="0" smtClean="0"/>
              <a:t>Fokus på felt og folk</a:t>
            </a:r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da-DK" smtClean="0"/>
              <a:t>DIIS ∙ DANISH INSTITUTE FOR INTERNATIONAL STUDIES</a:t>
            </a:r>
            <a:endParaRPr lang="en-US" altLang="da-DK"/>
          </a:p>
        </p:txBody>
      </p:sp>
    </p:spTree>
    <p:extLst>
      <p:ext uri="{BB962C8B-B14F-4D97-AF65-F5344CB8AC3E}">
        <p14:creationId xmlns:p14="http://schemas.microsoft.com/office/powerpoint/2010/main" val="4226595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dirty="0" smtClean="0"/>
              <a:t>Biden-processen</a:t>
            </a:r>
          </a:p>
        </p:txBody>
      </p:sp>
      <p:pic>
        <p:nvPicPr>
          <p:cNvPr id="6" name="Pladsholder til indhold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194" y="1557338"/>
            <a:ext cx="7011050" cy="4525962"/>
          </a:xfrm>
        </p:spPr>
      </p:pic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da-DK" smtClean="0"/>
              <a:t>DIIS ∙ DANISH INSTITUTE FOR INTERNATIONAL STUDIES</a:t>
            </a:r>
            <a:endParaRPr lang="en-US" alt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 dirty="0" smtClean="0"/>
              <a:t>London topmøde september ‘16</a:t>
            </a:r>
          </a:p>
        </p:txBody>
      </p:sp>
      <p:sp>
        <p:nvSpPr>
          <p:cNvPr id="1536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sz="3600" dirty="0" smtClean="0"/>
              <a:t>Planning</a:t>
            </a:r>
          </a:p>
          <a:p>
            <a:r>
              <a:rPr lang="da-DK" altLang="da-DK" sz="3600" dirty="0" err="1" smtClean="0"/>
              <a:t>Pledges</a:t>
            </a:r>
            <a:endParaRPr lang="da-DK" altLang="da-DK" sz="3600" dirty="0" smtClean="0"/>
          </a:p>
          <a:p>
            <a:r>
              <a:rPr lang="da-DK" altLang="da-DK" sz="3600" dirty="0" smtClean="0"/>
              <a:t>Performance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da-DK"/>
              <a:t>DIIS ∙ DANISH INSTITUTE FOR INTERNATIONAL STUDIES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 dirty="0" smtClean="0"/>
              <a:t>Fit for Purpose?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da-DK"/>
              <a:t>DIIS ∙ DANISH INSTITUTE FOR INTERNATIONAL STUDIES</a:t>
            </a:r>
          </a:p>
        </p:txBody>
      </p:sp>
      <p:graphicFrame>
        <p:nvGraphicFramePr>
          <p:cNvPr id="10" name="Pladsholder til indhold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9442730"/>
              </p:ext>
            </p:extLst>
          </p:nvPr>
        </p:nvGraphicFramePr>
        <p:xfrm>
          <a:off x="755650" y="1557338"/>
          <a:ext cx="7704138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 dirty="0" smtClean="0"/>
              <a:t>Dansk deltagelse 1990-2016</a:t>
            </a:r>
          </a:p>
        </p:txBody>
      </p:sp>
      <p:pic>
        <p:nvPicPr>
          <p:cNvPr id="2" name="Pladsholder til indhold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700808"/>
            <a:ext cx="6759032" cy="4235661"/>
          </a:xfrm>
        </p:spPr>
      </p:pic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da-DK"/>
              <a:t>DIIS ∙ DANISH INSTITUTE FOR INTERNATIONAL STUDIES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 dirty="0" smtClean="0"/>
              <a:t>Danmarks direkte bidrag</a:t>
            </a:r>
          </a:p>
        </p:txBody>
      </p:sp>
      <p:sp>
        <p:nvSpPr>
          <p:cNvPr id="19459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a-DK" altLang="da-DK" dirty="0" smtClean="0"/>
              <a:t>UNMISS: Ellen Margrethe Løj + 12 stabsofficerer</a:t>
            </a:r>
          </a:p>
          <a:p>
            <a:pPr eaLnBrk="1" hangingPunct="1"/>
            <a:r>
              <a:rPr lang="da-DK" altLang="da-DK" dirty="0" smtClean="0"/>
              <a:t>MINUSMA: Michael Lollesgaard + op til 49 stabsofficerer</a:t>
            </a:r>
          </a:p>
          <a:p>
            <a:pPr eaLnBrk="1" hangingPunct="1"/>
            <a:r>
              <a:rPr lang="da-DK" altLang="da-DK" dirty="0" smtClean="0"/>
              <a:t>UNTSO: 10 stabsofficerer</a:t>
            </a:r>
          </a:p>
          <a:p>
            <a:pPr eaLnBrk="1" hangingPunct="1"/>
            <a:r>
              <a:rPr lang="da-DK" altLang="da-DK" dirty="0" smtClean="0"/>
              <a:t>Ingen nye tilsagn på London mødet</a:t>
            </a:r>
          </a:p>
          <a:p>
            <a:pPr marL="0" indent="0" eaLnBrk="1" hangingPunct="1">
              <a:buNone/>
            </a:pPr>
            <a:endParaRPr lang="da-DK" altLang="da-DK" dirty="0" smtClean="0"/>
          </a:p>
          <a:p>
            <a:pPr eaLnBrk="1" hangingPunct="1"/>
            <a:endParaRPr lang="da-DK" altLang="da-DK" dirty="0"/>
          </a:p>
          <a:p>
            <a:pPr eaLnBrk="1" hangingPunct="1"/>
            <a:endParaRPr lang="da-DK" altLang="da-DK" dirty="0" smtClean="0"/>
          </a:p>
          <a:p>
            <a:pPr eaLnBrk="1" hangingPunct="1"/>
            <a:endParaRPr lang="da-DK" altLang="da-DK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da-DK"/>
              <a:t>DIIS ∙ DANISH INSTITUTE FOR INTERNATIONAL STUDIES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IS blue ppt. UK">
  <a:themeElements>
    <a:clrScheme name="DIIS blue ppt. U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IS blue ppt. UK">
      <a:majorFont>
        <a:latin typeface="Gill Sans MT"/>
        <a:ea typeface=""/>
        <a:cs typeface="Arial"/>
      </a:majorFont>
      <a:minorFont>
        <a:latin typeface="Gill Sans MT"/>
        <a:ea typeface=""/>
        <a:cs typeface="Arial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IS blue ppt. U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IS blue ppt. U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IS blue ppt. U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IS blue ppt. U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IS blue ppt. U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IS blue ppt. U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IS blue ppt. U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IS blue ppt. U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IS blue ppt. U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IS blue ppt. U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IS blue ppt. U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IS blue ppt. U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N Forbundet og Nyt Europa 28 november [Kompatibilitetstilstand]" id="{942F6283-387C-4D1B-8B8B-0F227AB4F333}" vid="{F11EC18C-64C3-4B10-9860-34BC55E81878}"/>
    </a:ext>
  </a:extLst>
</a:theme>
</file>

<file path=ppt/theme/theme2.xml><?xml version="1.0" encoding="utf-8"?>
<a:theme xmlns:a="http://schemas.openxmlformats.org/drawingml/2006/main" name="1_PowerPoint_blå_tekst-og-grafik_DK">
  <a:themeElements>
    <a:clrScheme name="1_PowerPoint_blå_tekst-og-grafik_D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owerPoint_blå_tekst-og-grafik_DK">
      <a:majorFont>
        <a:latin typeface="Gill Sans MT"/>
        <a:ea typeface=""/>
        <a:cs typeface="Arial"/>
      </a:majorFont>
      <a:minorFont>
        <a:latin typeface="Gill Sans MT"/>
        <a:ea typeface=""/>
        <a:cs typeface="Arial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PowerPoint_blå_tekst-og-grafik_D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werPoint_blå_tekst-og-grafik_D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werPoint_blå_tekst-og-grafik_D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werPoint_blå_tekst-og-grafik_D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werPoint_blå_tekst-og-grafik_D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werPoint_blå_tekst-og-grafik_D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werPoint_blå_tekst-og-grafik_D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werPoint_blå_tekst-og-grafik_D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werPoint_blå_tekst-og-grafik_D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werPoint_blå_tekst-og-grafik_D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werPoint_blå_tekst-og-grafik_D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werPoint_blå_tekst-og-grafik_D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N Forbundet og Nyt Europa 28 november [Kompatibilitetstilstand]" id="{942F6283-387C-4D1B-8B8B-0F227AB4F333}" vid="{C66001EA-CF79-4E0F-8CA3-9DDA743E9C3C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85271237A2F240A494673DFC8468C7" ma:contentTypeVersion="1" ma:contentTypeDescription="Create a new document." ma:contentTypeScope="" ma:versionID="5822601c158750f831c1121f0c183aa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014F38-8CA8-4E74-BC06-2523D206486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F7D7DDC0-D22F-4255-9C67-472794B503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 Forbundet og Nyt Europa 28 november uden noter</Template>
  <TotalTime>3203</TotalTime>
  <Words>331</Words>
  <Application>Microsoft Office PowerPoint</Application>
  <PresentationFormat>Skærmshow (4:3)</PresentationFormat>
  <Paragraphs>86</Paragraphs>
  <Slides>14</Slides>
  <Notes>13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14</vt:i4>
      </vt:variant>
    </vt:vector>
  </HeadingPairs>
  <TitlesOfParts>
    <vt:vector size="20" baseType="lpstr">
      <vt:lpstr>Arial</vt:lpstr>
      <vt:lpstr>Calibri</vt:lpstr>
      <vt:lpstr>Gill Sans MT</vt:lpstr>
      <vt:lpstr>Wingdings 2</vt:lpstr>
      <vt:lpstr>DIIS blue ppt. UK</vt:lpstr>
      <vt:lpstr>1_PowerPoint_blå_tekst-og-grafik_DK</vt:lpstr>
      <vt:lpstr>FN’s fredsoperationer:  Reformer, udfordringer og muligheder </vt:lpstr>
      <vt:lpstr>FN fredsoperationer 1990-2016</vt:lpstr>
      <vt:lpstr>HIPPO</vt:lpstr>
      <vt:lpstr>HIPPOs anbefalinger</vt:lpstr>
      <vt:lpstr>Biden-processen</vt:lpstr>
      <vt:lpstr>London topmøde september ‘16</vt:lpstr>
      <vt:lpstr>Fit for Purpose?</vt:lpstr>
      <vt:lpstr>Dansk deltagelse 1990-2016</vt:lpstr>
      <vt:lpstr>Danmarks direkte bidrag</vt:lpstr>
      <vt:lpstr>Danmarks indirekte bidrag</vt:lpstr>
      <vt:lpstr>En styrket dansk FN-indsats?</vt:lpstr>
      <vt:lpstr>Hvad vil Danmark med FN?</vt:lpstr>
      <vt:lpstr>Fremtiden</vt:lpstr>
      <vt:lpstr>Læse mere</vt:lpstr>
    </vt:vector>
  </TitlesOfParts>
  <Company>DIIS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FN’s fredsoperationer:  Reformer, udfordringer og muligheder</dc:title>
  <dc:creator>Louise Riis Andersen</dc:creator>
  <cp:lastModifiedBy>Louise Riis Andersen</cp:lastModifiedBy>
  <cp:revision>21</cp:revision>
  <cp:lastPrinted>2016-11-28T14:36:41Z</cp:lastPrinted>
  <dcterms:created xsi:type="dcterms:W3CDTF">2016-12-06T08:29:58Z</dcterms:created>
  <dcterms:modified xsi:type="dcterms:W3CDTF">2016-12-08T14:36:18Z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ingExpirationDate">
    <vt:lpwstr/>
  </property>
  <property fmtid="{D5CDD505-2E9C-101B-9397-08002B2CF9AE}" pid="3" name="PublishingStartDate">
    <vt:lpwstr/>
  </property>
</Properties>
</file>