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83" r:id="rId3"/>
    <p:sldId id="385" r:id="rId4"/>
    <p:sldId id="387" r:id="rId5"/>
    <p:sldId id="332" r:id="rId6"/>
    <p:sldId id="336" r:id="rId7"/>
    <p:sldId id="389" r:id="rId8"/>
    <p:sldId id="338" r:id="rId9"/>
    <p:sldId id="390" r:id="rId10"/>
    <p:sldId id="347" r:id="rId11"/>
    <p:sldId id="393" r:id="rId12"/>
    <p:sldId id="395" r:id="rId13"/>
    <p:sldId id="349" r:id="rId14"/>
    <p:sldId id="345" r:id="rId15"/>
    <p:sldId id="373" r:id="rId16"/>
    <p:sldId id="396" r:id="rId17"/>
    <p:sldId id="375" r:id="rId18"/>
    <p:sldId id="352" r:id="rId19"/>
    <p:sldId id="39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53" r:id="rId29"/>
    <p:sldId id="357" r:id="rId30"/>
    <p:sldId id="358" r:id="rId31"/>
    <p:sldId id="392" r:id="rId32"/>
    <p:sldId id="391" r:id="rId33"/>
    <p:sldId id="371" r:id="rId34"/>
    <p:sldId id="378" r:id="rId3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CC"/>
    <a:srgbClr val="CCFFCC"/>
    <a:srgbClr val="CCFF99"/>
    <a:srgbClr val="CCFFFF"/>
    <a:srgbClr val="FFE79B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48;rgen%20Goul%20Andersen\Desktop\00%20UGE%2047%202011\Foredrag%20Konferencer%202011\2011-11-19%20BL%20indvandreres%20medborgerskab\Indvandrer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48;rgen%20Goul%20Andersen\Desktop\00%20UGE%2047%202011\Foredrag%20Konferencer%202011\2011-11-19%20BL%20indvandreres%20medborgerskab\Indvandrer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48;rgen%20Goul%20Andersen\Desktop\00%20UGE%2047%202011\Foredrag%20Konferencer%202011\2011-11-19%20BL%20indvandreres%20medborgerskab\Indvandrer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8"/>
  <c:chart>
    <c:title>
      <c:tx>
        <c:rich>
          <a:bodyPr/>
          <a:lstStyle/>
          <a:p>
            <a:pPr>
              <a:defRPr/>
            </a:pPr>
            <a:r>
              <a:rPr lang="en-US"/>
              <a:t>Meget eller noget int. i politik.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'Ark1'!$C$5</c:f>
              <c:strCache>
                <c:ptCount val="1"/>
                <c:pt idx="0">
                  <c:v>int. i politik</c:v>
                </c:pt>
              </c:strCache>
            </c:strRef>
          </c:tx>
          <c:cat>
            <c:strRef>
              <c:f>'Ark1'!$B$6:$B$18</c:f>
              <c:strCache>
                <c:ptCount val="13"/>
                <c:pt idx="0">
                  <c:v>Dansk </c:v>
                </c:pt>
                <c:pt idx="1">
                  <c:v>Indvandr</c:v>
                </c:pt>
                <c:pt idx="3">
                  <c:v>Sverige </c:v>
                </c:pt>
                <c:pt idx="4">
                  <c:v>Finland</c:v>
                </c:pt>
                <c:pt idx="5">
                  <c:v>Norge</c:v>
                </c:pt>
                <c:pt idx="6">
                  <c:v>Tyskland</c:v>
                </c:pt>
                <c:pt idx="7">
                  <c:v>Holland</c:v>
                </c:pt>
                <c:pt idx="8">
                  <c:v>UK</c:v>
                </c:pt>
                <c:pt idx="9">
                  <c:v>Belgien</c:v>
                </c:pt>
                <c:pt idx="10">
                  <c:v>Frankrig</c:v>
                </c:pt>
                <c:pt idx="11">
                  <c:v>Spanien</c:v>
                </c:pt>
                <c:pt idx="12">
                  <c:v>Portugal</c:v>
                </c:pt>
              </c:strCache>
            </c:strRef>
          </c:cat>
          <c:val>
            <c:numRef>
              <c:f>'Ark1'!$C$6:$C$18</c:f>
              <c:numCache>
                <c:formatCode>General</c:formatCode>
                <c:ptCount val="13"/>
                <c:pt idx="0">
                  <c:v>65</c:v>
                </c:pt>
                <c:pt idx="1">
                  <c:v>49</c:v>
                </c:pt>
                <c:pt idx="3">
                  <c:v>58</c:v>
                </c:pt>
                <c:pt idx="4">
                  <c:v>48</c:v>
                </c:pt>
                <c:pt idx="5">
                  <c:v>47</c:v>
                </c:pt>
                <c:pt idx="6">
                  <c:v>61</c:v>
                </c:pt>
                <c:pt idx="7">
                  <c:v>66</c:v>
                </c:pt>
                <c:pt idx="8">
                  <c:v>57</c:v>
                </c:pt>
                <c:pt idx="9">
                  <c:v>48</c:v>
                </c:pt>
                <c:pt idx="10">
                  <c:v>52</c:v>
                </c:pt>
                <c:pt idx="11">
                  <c:v>26</c:v>
                </c:pt>
                <c:pt idx="12">
                  <c:v>30</c:v>
                </c:pt>
              </c:numCache>
            </c:numRef>
          </c:val>
        </c:ser>
        <c:axId val="72931584"/>
        <c:axId val="73478144"/>
      </c:barChart>
      <c:catAx>
        <c:axId val="72931584"/>
        <c:scaling>
          <c:orientation val="minMax"/>
        </c:scaling>
        <c:axPos val="b"/>
        <c:tickLblPos val="nextTo"/>
        <c:crossAx val="73478144"/>
        <c:crosses val="autoZero"/>
        <c:auto val="1"/>
        <c:lblAlgn val="ctr"/>
        <c:lblOffset val="100"/>
      </c:catAx>
      <c:valAx>
        <c:axId val="73478144"/>
        <c:scaling>
          <c:orientation val="minMax"/>
        </c:scaling>
        <c:axPos val="l"/>
        <c:majorGridlines/>
        <c:numFmt formatCode="General" sourceLinked="1"/>
        <c:tickLblPos val="nextTo"/>
        <c:crossAx val="7293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'Ark1'!$C$43</c:f>
              <c:strCache>
                <c:ptCount val="1"/>
                <c:pt idx="0">
                  <c:v>Medlem mindst én forening</c:v>
                </c:pt>
              </c:strCache>
            </c:strRef>
          </c:tx>
          <c:cat>
            <c:strRef>
              <c:f>'Ark1'!$B$44:$B$55</c:f>
              <c:strCache>
                <c:ptCount val="12"/>
                <c:pt idx="0">
                  <c:v>dansk</c:v>
                </c:pt>
                <c:pt idx="1">
                  <c:v>indvand</c:v>
                </c:pt>
                <c:pt idx="3">
                  <c:v>Sverige</c:v>
                </c:pt>
                <c:pt idx="4">
                  <c:v>Norge</c:v>
                </c:pt>
                <c:pt idx="5">
                  <c:v>Holland</c:v>
                </c:pt>
                <c:pt idx="6">
                  <c:v>Schweiz</c:v>
                </c:pt>
                <c:pt idx="7">
                  <c:v>Tyskland (Vest-)</c:v>
                </c:pt>
                <c:pt idx="8">
                  <c:v>Tyskland (Øst-)</c:v>
                </c:pt>
                <c:pt idx="9">
                  <c:v>Spanien</c:v>
                </c:pt>
                <c:pt idx="10">
                  <c:v>Portugal</c:v>
                </c:pt>
                <c:pt idx="11">
                  <c:v>Rumænien</c:v>
                </c:pt>
              </c:strCache>
            </c:strRef>
          </c:cat>
          <c:val>
            <c:numRef>
              <c:f>'Ark1'!$C$44:$C$55</c:f>
              <c:numCache>
                <c:formatCode>General</c:formatCode>
                <c:ptCount val="12"/>
                <c:pt idx="0">
                  <c:v>94</c:v>
                </c:pt>
                <c:pt idx="1">
                  <c:v>76</c:v>
                </c:pt>
                <c:pt idx="3">
                  <c:v>90</c:v>
                </c:pt>
                <c:pt idx="4">
                  <c:v>88</c:v>
                </c:pt>
                <c:pt idx="5">
                  <c:v>86</c:v>
                </c:pt>
                <c:pt idx="6">
                  <c:v>84</c:v>
                </c:pt>
                <c:pt idx="7">
                  <c:v>65</c:v>
                </c:pt>
                <c:pt idx="8">
                  <c:v>51</c:v>
                </c:pt>
                <c:pt idx="9">
                  <c:v>42</c:v>
                </c:pt>
                <c:pt idx="10">
                  <c:v>43</c:v>
                </c:pt>
                <c:pt idx="11">
                  <c:v>20</c:v>
                </c:pt>
              </c:numCache>
            </c:numRef>
          </c:val>
        </c:ser>
        <c:axId val="73503104"/>
        <c:axId val="73504640"/>
      </c:barChart>
      <c:catAx>
        <c:axId val="73503104"/>
        <c:scaling>
          <c:orientation val="minMax"/>
        </c:scaling>
        <c:axPos val="b"/>
        <c:tickLblPos val="nextTo"/>
        <c:crossAx val="73504640"/>
        <c:crosses val="autoZero"/>
        <c:auto val="1"/>
        <c:lblAlgn val="ctr"/>
        <c:lblOffset val="100"/>
      </c:catAx>
      <c:valAx>
        <c:axId val="73504640"/>
        <c:scaling>
          <c:orientation val="minMax"/>
        </c:scaling>
        <c:axPos val="l"/>
        <c:majorGridlines/>
        <c:numFmt formatCode="General" sourceLinked="1"/>
        <c:tickLblPos val="nextTo"/>
        <c:crossAx val="73503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8"/>
  <c:chart>
    <c:title>
      <c:tx>
        <c:rich>
          <a:bodyPr/>
          <a:lstStyle/>
          <a:p>
            <a:pPr>
              <a:defRPr/>
            </a:pPr>
            <a:r>
              <a:rPr lang="da-DK"/>
              <a:t>Antal forenings-medlemskaber pr. person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'Ark1'!$J$43</c:f>
              <c:strCache>
                <c:ptCount val="1"/>
                <c:pt idx="0">
                  <c:v>Antal foreninger</c:v>
                </c:pt>
              </c:strCache>
            </c:strRef>
          </c:tx>
          <c:cat>
            <c:strRef>
              <c:f>'Ark1'!$I$44:$I$55</c:f>
              <c:strCache>
                <c:ptCount val="12"/>
                <c:pt idx="0">
                  <c:v>dansk</c:v>
                </c:pt>
                <c:pt idx="1">
                  <c:v>indvand</c:v>
                </c:pt>
                <c:pt idx="3">
                  <c:v>Sverige</c:v>
                </c:pt>
                <c:pt idx="4">
                  <c:v>Norge</c:v>
                </c:pt>
                <c:pt idx="5">
                  <c:v>Holland</c:v>
                </c:pt>
                <c:pt idx="6">
                  <c:v>Schweiz</c:v>
                </c:pt>
                <c:pt idx="7">
                  <c:v>Tyskland (Vest-)</c:v>
                </c:pt>
                <c:pt idx="8">
                  <c:v>Tyskland (Øst-)</c:v>
                </c:pt>
                <c:pt idx="9">
                  <c:v>Spanien</c:v>
                </c:pt>
                <c:pt idx="10">
                  <c:v>Portugal</c:v>
                </c:pt>
                <c:pt idx="11">
                  <c:v>Rumænien</c:v>
                </c:pt>
              </c:strCache>
            </c:strRef>
          </c:cat>
          <c:val>
            <c:numRef>
              <c:f>'Ark1'!$J$44:$J$55</c:f>
              <c:numCache>
                <c:formatCode>General</c:formatCode>
                <c:ptCount val="12"/>
                <c:pt idx="0">
                  <c:v>3.06</c:v>
                </c:pt>
                <c:pt idx="1">
                  <c:v>1.6300000000000001</c:v>
                </c:pt>
                <c:pt idx="3">
                  <c:v>3</c:v>
                </c:pt>
                <c:pt idx="4">
                  <c:v>2.82</c:v>
                </c:pt>
                <c:pt idx="5">
                  <c:v>3.12</c:v>
                </c:pt>
                <c:pt idx="6">
                  <c:v>2.8499999999999988</c:v>
                </c:pt>
                <c:pt idx="7">
                  <c:v>1.34</c:v>
                </c:pt>
                <c:pt idx="8">
                  <c:v>0.86000000000000043</c:v>
                </c:pt>
                <c:pt idx="9">
                  <c:v>0.73000000000000043</c:v>
                </c:pt>
                <c:pt idx="10">
                  <c:v>0.7000000000000004</c:v>
                </c:pt>
                <c:pt idx="11">
                  <c:v>0.30000000000000021</c:v>
                </c:pt>
              </c:numCache>
            </c:numRef>
          </c:val>
        </c:ser>
        <c:axId val="73528832"/>
        <c:axId val="73530368"/>
      </c:barChart>
      <c:catAx>
        <c:axId val="73528832"/>
        <c:scaling>
          <c:orientation val="minMax"/>
        </c:scaling>
        <c:axPos val="b"/>
        <c:tickLblPos val="nextTo"/>
        <c:crossAx val="73530368"/>
        <c:crosses val="autoZero"/>
        <c:auto val="1"/>
        <c:lblAlgn val="ctr"/>
        <c:lblOffset val="100"/>
      </c:catAx>
      <c:valAx>
        <c:axId val="73530368"/>
        <c:scaling>
          <c:orientation val="minMax"/>
        </c:scaling>
        <c:axPos val="l"/>
        <c:majorGridlines/>
        <c:numFmt formatCode="General" sourceLinked="1"/>
        <c:tickLblPos val="nextTo"/>
        <c:crossAx val="73528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</a:t>
            </a:r>
            <a:r>
              <a:rPr lang="en-US" dirty="0" err="1" smtClean="0"/>
              <a:t>tillid</a:t>
            </a:r>
            <a:r>
              <a:rPr lang="en-US" dirty="0" smtClean="0"/>
              <a:t>. Pct.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'Ark1'!$C$73</c:f>
              <c:strCache>
                <c:ptCount val="1"/>
                <c:pt idx="0">
                  <c:v>social tillid</c:v>
                </c:pt>
              </c:strCache>
            </c:strRef>
          </c:tx>
          <c:cat>
            <c:strRef>
              <c:f>'Ark1'!$B$74:$B$87</c:f>
              <c:strCache>
                <c:ptCount val="14"/>
                <c:pt idx="0">
                  <c:v>dansk</c:v>
                </c:pt>
                <c:pt idx="1">
                  <c:v>indvandr.</c:v>
                </c:pt>
                <c:pt idx="3">
                  <c:v>Norge</c:v>
                </c:pt>
                <c:pt idx="4">
                  <c:v>Sverige</c:v>
                </c:pt>
                <c:pt idx="5">
                  <c:v>Tyskland</c:v>
                </c:pt>
                <c:pt idx="6">
                  <c:v>UK</c:v>
                </c:pt>
                <c:pt idx="7">
                  <c:v>Frankrig</c:v>
                </c:pt>
                <c:pt idx="8">
                  <c:v>Italien</c:v>
                </c:pt>
                <c:pt idx="9">
                  <c:v>Tyrkiet</c:v>
                </c:pt>
                <c:pt idx="10">
                  <c:v>Iran</c:v>
                </c:pt>
                <c:pt idx="11">
                  <c:v>Egypten</c:v>
                </c:pt>
                <c:pt idx="12">
                  <c:v>Polen</c:v>
                </c:pt>
                <c:pt idx="13">
                  <c:v>Rusland</c:v>
                </c:pt>
              </c:strCache>
            </c:strRef>
          </c:cat>
          <c:val>
            <c:numRef>
              <c:f>'Ark1'!$C$74:$C$87</c:f>
              <c:numCache>
                <c:formatCode>General</c:formatCode>
                <c:ptCount val="14"/>
                <c:pt idx="0">
                  <c:v>77</c:v>
                </c:pt>
                <c:pt idx="1">
                  <c:v>48</c:v>
                </c:pt>
                <c:pt idx="3">
                  <c:v>74</c:v>
                </c:pt>
                <c:pt idx="4">
                  <c:v>68</c:v>
                </c:pt>
                <c:pt idx="5">
                  <c:v>37</c:v>
                </c:pt>
                <c:pt idx="6">
                  <c:v>31</c:v>
                </c:pt>
                <c:pt idx="7">
                  <c:v>19</c:v>
                </c:pt>
                <c:pt idx="8">
                  <c:v>29</c:v>
                </c:pt>
                <c:pt idx="9">
                  <c:v>5</c:v>
                </c:pt>
                <c:pt idx="10">
                  <c:v>11</c:v>
                </c:pt>
                <c:pt idx="11">
                  <c:v>19</c:v>
                </c:pt>
                <c:pt idx="12">
                  <c:v>19</c:v>
                </c:pt>
                <c:pt idx="13">
                  <c:v>26</c:v>
                </c:pt>
              </c:numCache>
            </c:numRef>
          </c:val>
        </c:ser>
        <c:axId val="73878144"/>
        <c:axId val="73904512"/>
      </c:barChart>
      <c:catAx>
        <c:axId val="73878144"/>
        <c:scaling>
          <c:orientation val="minMax"/>
        </c:scaling>
        <c:axPos val="b"/>
        <c:tickLblPos val="nextTo"/>
        <c:crossAx val="73904512"/>
        <c:crosses val="autoZero"/>
        <c:auto val="1"/>
        <c:lblAlgn val="ctr"/>
        <c:lblOffset val="100"/>
      </c:catAx>
      <c:valAx>
        <c:axId val="73904512"/>
        <c:scaling>
          <c:orientation val="minMax"/>
        </c:scaling>
        <c:axPos val="l"/>
        <c:majorGridlines/>
        <c:numFmt formatCode="General" sourceLinked="1"/>
        <c:tickLblPos val="nextTo"/>
        <c:crossAx val="73878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8"/>
  <c:chart>
    <c:title>
      <c:tx>
        <c:rich>
          <a:bodyPr/>
          <a:lstStyle/>
          <a:p>
            <a:pPr>
              <a:defRPr lang="da-DK" noProof="0"/>
            </a:pPr>
            <a:r>
              <a:rPr lang="da-DK" noProof="0" smtClean="0"/>
              <a:t>Umiddelbar forklaringskraft </a:t>
            </a:r>
            <a:r>
              <a:rPr lang="da-DK" noProof="0"/>
              <a:t>(0-100), hver for sig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'Ark1'!$J$28</c:f>
              <c:strCache>
                <c:ptCount val="1"/>
                <c:pt idx="0">
                  <c:v>forklaringskraft</c:v>
                </c:pt>
              </c:strCache>
            </c:strRef>
          </c:tx>
          <c:cat>
            <c:strRef>
              <c:f>'Ark1'!$I$29:$I$38</c:f>
              <c:strCache>
                <c:ptCount val="10"/>
                <c:pt idx="0">
                  <c:v>dansk el indv.</c:v>
                </c:pt>
                <c:pt idx="1">
                  <c:v>køn</c:v>
                </c:pt>
                <c:pt idx="2">
                  <c:v>alder</c:v>
                </c:pt>
                <c:pt idx="3">
                  <c:v>etnisk boligomr</c:v>
                </c:pt>
                <c:pt idx="4">
                  <c:v>sprogprobl.</c:v>
                </c:pt>
                <c:pt idx="5">
                  <c:v>religiøs retn</c:v>
                </c:pt>
                <c:pt idx="6">
                  <c:v>praktiserer relig</c:v>
                </c:pt>
                <c:pt idx="7">
                  <c:v>beskæftigelse</c:v>
                </c:pt>
                <c:pt idx="8">
                  <c:v>stilling</c:v>
                </c:pt>
                <c:pt idx="9">
                  <c:v>indkomst</c:v>
                </c:pt>
              </c:strCache>
            </c:strRef>
          </c:cat>
          <c:val>
            <c:numRef>
              <c:f>'Ark1'!$J$29:$J$38</c:f>
              <c:numCache>
                <c:formatCode>General</c:formatCode>
                <c:ptCount val="10"/>
                <c:pt idx="0">
                  <c:v>26.8</c:v>
                </c:pt>
                <c:pt idx="1">
                  <c:v>8.6</c:v>
                </c:pt>
                <c:pt idx="2">
                  <c:v>8</c:v>
                </c:pt>
                <c:pt idx="3">
                  <c:v>21.7</c:v>
                </c:pt>
                <c:pt idx="4">
                  <c:v>40.6</c:v>
                </c:pt>
                <c:pt idx="5">
                  <c:v>24.2</c:v>
                </c:pt>
                <c:pt idx="6">
                  <c:v>14.7</c:v>
                </c:pt>
                <c:pt idx="7">
                  <c:v>28.3</c:v>
                </c:pt>
                <c:pt idx="8">
                  <c:v>39</c:v>
                </c:pt>
                <c:pt idx="9">
                  <c:v>32.700000000000003</c:v>
                </c:pt>
              </c:numCache>
            </c:numRef>
          </c:val>
        </c:ser>
        <c:axId val="74124288"/>
        <c:axId val="74126080"/>
      </c:barChart>
      <c:catAx>
        <c:axId val="74124288"/>
        <c:scaling>
          <c:orientation val="minMax"/>
        </c:scaling>
        <c:axPos val="l"/>
        <c:tickLblPos val="nextTo"/>
        <c:crossAx val="74126080"/>
        <c:crosses val="autoZero"/>
        <c:auto val="1"/>
        <c:lblAlgn val="ctr"/>
        <c:lblOffset val="100"/>
      </c:catAx>
      <c:valAx>
        <c:axId val="74126080"/>
        <c:scaling>
          <c:orientation val="minMax"/>
        </c:scaling>
        <c:axPos val="b"/>
        <c:majorGridlines/>
        <c:numFmt formatCode="General" sourceLinked="1"/>
        <c:tickLblPos val="nextTo"/>
        <c:crossAx val="74124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4"/>
  <c:chart>
    <c:title>
      <c:tx>
        <c:rich>
          <a:bodyPr/>
          <a:lstStyle/>
          <a:p>
            <a:pPr>
              <a:defRPr/>
            </a:pPr>
            <a:r>
              <a:rPr lang="da-DK" noProof="0" dirty="0" smtClean="0"/>
              <a:t>Statistisk</a:t>
            </a:r>
            <a:r>
              <a:rPr lang="da-DK" baseline="0" noProof="0" dirty="0" smtClean="0"/>
              <a:t> analyse:</a:t>
            </a:r>
            <a:endParaRPr lang="da-DK" noProof="0" dirty="0" smtClean="0"/>
          </a:p>
          <a:p>
            <a:pPr>
              <a:defRPr/>
            </a:pPr>
            <a:r>
              <a:rPr lang="da-DK" noProof="0" dirty="0" smtClean="0"/>
              <a:t>Forklaringskraft (0-100), når alle faktorer er med</a:t>
            </a:r>
            <a:endParaRPr lang="da-DK" noProof="0" dirty="0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'Ark1'!$C$28</c:f>
              <c:strCache>
                <c:ptCount val="1"/>
                <c:pt idx="0">
                  <c:v>forklaringskraft</c:v>
                </c:pt>
              </c:strCache>
            </c:strRef>
          </c:tx>
          <c:cat>
            <c:strRef>
              <c:f>'Ark1'!$B$29:$B$38</c:f>
              <c:strCache>
                <c:ptCount val="10"/>
                <c:pt idx="0">
                  <c:v>dansk el indv.</c:v>
                </c:pt>
                <c:pt idx="1">
                  <c:v>køn</c:v>
                </c:pt>
                <c:pt idx="2">
                  <c:v>alder</c:v>
                </c:pt>
                <c:pt idx="3">
                  <c:v>etnisk boligomr</c:v>
                </c:pt>
                <c:pt idx="4">
                  <c:v>sprogprobl.</c:v>
                </c:pt>
                <c:pt idx="5">
                  <c:v>religiøs retn</c:v>
                </c:pt>
                <c:pt idx="6">
                  <c:v>praktiserer relig</c:v>
                </c:pt>
                <c:pt idx="7">
                  <c:v>beskæftigelse</c:v>
                </c:pt>
                <c:pt idx="8">
                  <c:v>stilling</c:v>
                </c:pt>
                <c:pt idx="9">
                  <c:v>indkomst</c:v>
                </c:pt>
              </c:strCache>
            </c:strRef>
          </c:cat>
          <c:val>
            <c:numRef>
              <c:f>'Ark1'!$C$29:$C$38</c:f>
              <c:numCache>
                <c:formatCode>General</c:formatCode>
                <c:ptCount val="10"/>
                <c:pt idx="0">
                  <c:v>6.2</c:v>
                </c:pt>
                <c:pt idx="1">
                  <c:v>4.7</c:v>
                </c:pt>
                <c:pt idx="2">
                  <c:v>5.8</c:v>
                </c:pt>
                <c:pt idx="3">
                  <c:v>5.5</c:v>
                </c:pt>
                <c:pt idx="4">
                  <c:v>24.2</c:v>
                </c:pt>
                <c:pt idx="5">
                  <c:v>5.4</c:v>
                </c:pt>
                <c:pt idx="6">
                  <c:v>11.7</c:v>
                </c:pt>
                <c:pt idx="7">
                  <c:v>9</c:v>
                </c:pt>
                <c:pt idx="8">
                  <c:v>20</c:v>
                </c:pt>
                <c:pt idx="9">
                  <c:v>14.2</c:v>
                </c:pt>
              </c:numCache>
            </c:numRef>
          </c:val>
        </c:ser>
        <c:axId val="74136192"/>
        <c:axId val="74162560"/>
      </c:barChart>
      <c:catAx>
        <c:axId val="74136192"/>
        <c:scaling>
          <c:orientation val="minMax"/>
        </c:scaling>
        <c:axPos val="l"/>
        <c:tickLblPos val="nextTo"/>
        <c:crossAx val="74162560"/>
        <c:crosses val="autoZero"/>
        <c:auto val="1"/>
        <c:lblAlgn val="ctr"/>
        <c:lblOffset val="100"/>
      </c:catAx>
      <c:valAx>
        <c:axId val="74162560"/>
        <c:scaling>
          <c:orientation val="minMax"/>
        </c:scaling>
        <c:axPos val="b"/>
        <c:majorGridlines/>
        <c:numFmt formatCode="General" sourceLinked="1"/>
        <c:tickLblPos val="nextTo"/>
        <c:crossAx val="7413619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A2AC-B107-4C61-871B-C95A5A9088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F4CC-272B-44E5-8BA4-2DBFA4821A9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58957-B0E5-4EDC-BDC4-E38F3FFC90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035A5-ED1C-4302-B0D4-63CBDEBFF7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F338-2931-4438-AB95-5F52AA8434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2E3CB-67DD-4C80-9781-DED44A41DB7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BEE07-793B-4DEB-8798-D61DD4A044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6529-ADB4-4A6E-8E7D-196454586BB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3C5A-E596-413D-94F7-10FD64BC68B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E031-BF94-4D16-BFE1-AA4C8CBDF1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60C0-E48B-460A-80CB-2E4051CE5E4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E9449-9500-42EA-83FD-9E8F2A8DB62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1B904-ABC5-478F-AAEA-7D104080A6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ACEC3D-4985-47D3-90CA-B78F3BB9ADD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489825" cy="2079625"/>
          </a:xfrm>
          <a:solidFill>
            <a:srgbClr val="EDF6F7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da-DK" sz="4000" b="1" dirty="0" smtClean="0"/>
              <a:t>Vellykket integration:</a:t>
            </a:r>
            <a:br>
              <a:rPr lang="da-DK" sz="4000" b="1" dirty="0" smtClean="0"/>
            </a:br>
            <a:r>
              <a:rPr lang="da-DK" sz="4000" b="1" dirty="0" smtClean="0"/>
              <a:t>Hvor store forskelle –</a:t>
            </a:r>
            <a:br>
              <a:rPr lang="da-DK" sz="4000" b="1" dirty="0" smtClean="0"/>
            </a:br>
            <a:r>
              <a:rPr lang="da-DK" sz="4000" b="1" dirty="0" smtClean="0"/>
              <a:t>og hvad forklarer dem?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429000"/>
            <a:ext cx="8712968" cy="295232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a-DK" sz="2400" b="1" dirty="0" smtClean="0"/>
              <a:t>Nytårsmøde ”For medborgerskab, imod diskrimination”</a:t>
            </a:r>
          </a:p>
          <a:p>
            <a:pPr>
              <a:lnSpc>
                <a:spcPct val="90000"/>
              </a:lnSpc>
              <a:buNone/>
            </a:pPr>
            <a:r>
              <a:rPr lang="da-DK" sz="2800" b="1" dirty="0" smtClean="0"/>
              <a:t>Rådet for Etniske Minoriteter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2400" dirty="0" err="1" smtClean="0"/>
              <a:t>Nordkraft</a:t>
            </a:r>
            <a:r>
              <a:rPr lang="da-DK" sz="2400" dirty="0" smtClean="0"/>
              <a:t>, 12. Jan. 2011</a:t>
            </a:r>
          </a:p>
          <a:p>
            <a:pPr>
              <a:lnSpc>
                <a:spcPct val="90000"/>
              </a:lnSpc>
              <a:buFontTx/>
              <a:buNone/>
            </a:pPr>
            <a:endParaRPr lang="da-DK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a-DK" sz="2400" dirty="0" smtClean="0"/>
              <a:t>Jørgen Goul Andersen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smtClean="0"/>
              <a:t>Institut for Statskundskab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smtClean="0"/>
              <a:t>Aalborg Universitet</a:t>
            </a:r>
          </a:p>
          <a:p>
            <a:pPr>
              <a:lnSpc>
                <a:spcPct val="90000"/>
              </a:lnSpc>
              <a:buFontTx/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CCFFCC"/>
          </a:solidFill>
        </p:spPr>
        <p:txBody>
          <a:bodyPr/>
          <a:lstStyle/>
          <a:p>
            <a:pPr algn="l"/>
            <a:r>
              <a:rPr lang="da-DK" sz="3200" b="1" dirty="0" smtClean="0">
                <a:latin typeface="Arial Narrow" pitchFamily="34" charset="0"/>
              </a:rPr>
              <a:t>Indvandrerbaggrund i ”Forenings-Danmark”:</a:t>
            </a:r>
            <a:br>
              <a:rPr lang="da-DK" sz="3200" b="1" dirty="0" smtClean="0">
                <a:latin typeface="Arial Narrow" pitchFamily="34" charset="0"/>
              </a:rPr>
            </a:br>
            <a:r>
              <a:rPr lang="da-DK" sz="3200" b="1" dirty="0" smtClean="0">
                <a:latin typeface="Arial Narrow" pitchFamily="34" charset="0"/>
              </a:rPr>
              <a:t>= Plads til forbedringer</a:t>
            </a:r>
            <a:r>
              <a:rPr lang="da-DK" sz="4000" b="1" dirty="0" smtClean="0"/>
              <a:t> !</a:t>
            </a:r>
          </a:p>
        </p:txBody>
      </p:sp>
      <p:graphicFrame>
        <p:nvGraphicFramePr>
          <p:cNvPr id="202474" name="Group 746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640887" cy="4785360"/>
        </p:xfrm>
        <a:graphic>
          <a:graphicData uri="http://schemas.openxmlformats.org/drawingml/2006/table">
            <a:tbl>
              <a:tblPr/>
              <a:tblGrid>
                <a:gridCol w="2664296"/>
                <a:gridCol w="1656184"/>
                <a:gridCol w="1396150"/>
                <a:gridCol w="1252089"/>
                <a:gridCol w="1672168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Antal foren.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 gns.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medlem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mindst én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Aktiv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frivill</a:t>
                      </a: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. arb. 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Dansk baggrund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Indvandrerbaggrund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1.63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76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41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indvandrere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1.62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75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40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25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efterkommere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1.71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46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27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Irak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1.37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68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34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22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Iran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1.88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44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Libanon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1.34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35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Pakistan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1.57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74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37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22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Tyrkiet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1.70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27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Vestl Balkan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1.72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42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</a:t>
                      </a:r>
                      <a:endParaRPr kumimoji="0" lang="da-D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Vietnam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1.73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80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40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24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778098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da-DK" sz="2800" b="1" dirty="0" smtClean="0">
                <a:latin typeface="+mn-lt"/>
              </a:rPr>
              <a:t>Men:  Hvordan ser det ud i andre lande?</a:t>
            </a:r>
            <a:endParaRPr lang="da-DK" sz="2800" b="1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da-DK" sz="2800" b="1" dirty="0" smtClean="0">
                <a:latin typeface="+mn-lt"/>
              </a:rPr>
              <a:t>Hvordan ser det ud i andre lande?</a:t>
            </a:r>
            <a:endParaRPr lang="da-DK" sz="2800" b="1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28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  <a:solidFill>
            <a:srgbClr val="CCFFCC"/>
          </a:solidFill>
        </p:spPr>
        <p:txBody>
          <a:bodyPr/>
          <a:lstStyle/>
          <a:p>
            <a:pPr algn="l"/>
            <a:r>
              <a:rPr lang="da-DK" sz="2400" b="1" smtClean="0">
                <a:latin typeface="Arial Narrow" pitchFamily="34" charset="0"/>
              </a:rPr>
              <a:t>Foreningsmedlemskab i forskellige lande. Gennemsnitligt antal foreningsmedlemskaber pr. voksen indbygger. 2000/2001</a:t>
            </a:r>
            <a:r>
              <a:rPr lang="da-DK" sz="4000" smtClean="0"/>
              <a:t> </a:t>
            </a:r>
          </a:p>
        </p:txBody>
      </p:sp>
      <p:graphicFrame>
        <p:nvGraphicFramePr>
          <p:cNvPr id="206166" name="Group 342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29600" cy="5291455"/>
        </p:xfrm>
        <a:graphic>
          <a:graphicData uri="http://schemas.openxmlformats.org/drawingml/2006/table">
            <a:tbl>
              <a:tblPr/>
              <a:tblGrid>
                <a:gridCol w="3178175"/>
                <a:gridCol w="2520950"/>
                <a:gridCol w="2530475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Medl. mindst én forening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Gns.antal medlemskaber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Dk 2010: Danskere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94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3.06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Dk 2010: Indvandrerbaggrund</a:t>
                      </a:r>
                      <a:endParaRPr kumimoji="0" lang="da-D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da-D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1.63</a:t>
                      </a:r>
                      <a:endParaRPr kumimoji="0" lang="da-D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Danmark 2000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92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3.25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Sverige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90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3.00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Norge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2.82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Holland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86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3.12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Schweiz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84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2.85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Tyskland (W.)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65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1.34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Tyskland (Ø.)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0.86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Spanien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0.73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Portugal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0.70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Rumænien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539750" algn="l"/>
                          <a:tab pos="1081088" algn="l"/>
                          <a:tab pos="1620838" algn="l"/>
                          <a:tab pos="2160588" algn="l"/>
                          <a:tab pos="2701925" algn="l"/>
                          <a:tab pos="3241675" algn="l"/>
                          <a:tab pos="3781425" algn="l"/>
                          <a:tab pos="4321175" algn="l"/>
                          <a:tab pos="4862513" algn="l"/>
                          <a:tab pos="5402263" algn="l"/>
                          <a:tab pos="5943600" algn="l"/>
                          <a:tab pos="6483350" algn="l"/>
                          <a:tab pos="7023100" algn="l"/>
                          <a:tab pos="7562850" algn="l"/>
                          <a:tab pos="8104188" algn="l"/>
                          <a:tab pos="8643938" algn="l"/>
                          <a:tab pos="9185275" algn="l"/>
                          <a:tab pos="9725025" algn="l"/>
                          <a:tab pos="10264775" algn="l"/>
                          <a:tab pos="10804525" algn="l"/>
                          <a:tab pos="11345863" algn="l"/>
                          <a:tab pos="11885613" algn="l"/>
                          <a:tab pos="12425363" algn="l"/>
                          <a:tab pos="12966700" algn="l"/>
                          <a:tab pos="13506450" algn="l"/>
                          <a:tab pos="14046200" algn="l"/>
                          <a:tab pos="14587538" algn="l"/>
                          <a:tab pos="15127288" algn="l"/>
                          <a:tab pos="15667038" algn="l"/>
                          <a:tab pos="16208375" algn="l"/>
                          <a:tab pos="16748125" algn="l"/>
                        </a:tabLst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0.30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DF6F7"/>
          </a:solidFill>
        </p:spPr>
        <p:txBody>
          <a:bodyPr/>
          <a:lstStyle/>
          <a:p>
            <a:pPr algn="l"/>
            <a:r>
              <a:rPr lang="da-DK" sz="3200" smtClean="0">
                <a:latin typeface="Arial Narrow" pitchFamily="34" charset="0"/>
              </a:rPr>
              <a:t>Brug og vurdering af uformelle påvirkningsmuligheder </a:t>
            </a:r>
            <a:br>
              <a:rPr lang="da-DK" sz="3200" smtClean="0">
                <a:latin typeface="Arial Narrow" pitchFamily="34" charset="0"/>
              </a:rPr>
            </a:br>
            <a:r>
              <a:rPr lang="da-DK" sz="3200" smtClean="0">
                <a:latin typeface="Arial Narrow" pitchFamily="34" charset="0"/>
              </a:rPr>
              <a:t>i forskellige lande. Pct. og indexværdier.</a:t>
            </a:r>
          </a:p>
        </p:txBody>
      </p:sp>
      <p:graphicFrame>
        <p:nvGraphicFramePr>
          <p:cNvPr id="198116" name="Group 484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435975" cy="5059680"/>
        </p:xfrm>
        <a:graphic>
          <a:graphicData uri="http://schemas.openxmlformats.org/drawingml/2006/table">
            <a:tbl>
              <a:tblPr/>
              <a:tblGrid>
                <a:gridCol w="2736850"/>
                <a:gridCol w="1454150"/>
                <a:gridCol w="1292225"/>
                <a:gridCol w="1476375"/>
                <a:gridCol w="147637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Andel, der har gjort noget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for at påvirke (pct.)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Vurdering</a:t>
                      </a: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af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indflydelsesmulighed (index)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skole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arbejde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skole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arbejde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2010 Dk.Danskere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2010 Dk Indvandrerbaggr.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Danmark 2001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Norge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Sverige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Schweiz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Holland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Tyskland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Spanien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Portugal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  <a:solidFill>
            <a:srgbClr val="FFFFCC"/>
          </a:solidFill>
        </p:spPr>
        <p:txBody>
          <a:bodyPr/>
          <a:lstStyle/>
          <a:p>
            <a:r>
              <a:rPr lang="da-DK" sz="4000" b="1" smtClean="0"/>
              <a:t>Social tillid: I hvor høj grad kan man stole på andre mennesker?</a:t>
            </a:r>
            <a:r>
              <a:rPr lang="da-DK" sz="4000" smtClean="0"/>
              <a:t> </a:t>
            </a:r>
          </a:p>
        </p:txBody>
      </p:sp>
      <p:graphicFrame>
        <p:nvGraphicFramePr>
          <p:cNvPr id="208327" name="Group 455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455920"/>
        </p:xfrm>
        <a:graphic>
          <a:graphicData uri="http://schemas.openxmlformats.org/drawingml/2006/table">
            <a:tbl>
              <a:tblPr/>
              <a:tblGrid>
                <a:gridCol w="2898775"/>
                <a:gridCol w="1919287"/>
                <a:gridCol w="1919288"/>
                <a:gridCol w="14922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(folk, man </a:t>
                      </a:r>
                      <a:r>
                        <a:rPr kumimoji="0" lang="da-DK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ikke 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kender)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kan stole på de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fleste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kan ikke være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forsigtig nok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ved ikke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Indvandrerbaggrund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Dansk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Indvandrere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Efterkommere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Landebaggrund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2.Irak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3.Iran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4.Libanon/statsl.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5.Pakistan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6.Tyrkiet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7.Vestl Balkan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8.Vietnam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da-DK" sz="3200" b="1" dirty="0" smtClean="0">
                <a:latin typeface="+mn-lt"/>
              </a:rPr>
              <a:t>Social tillid i Danmark og i andre lande</a:t>
            </a:r>
            <a:endParaRPr lang="da-DK" sz="3200" b="1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268760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09650"/>
          </a:xfrm>
          <a:solidFill>
            <a:srgbClr val="EDF6F7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da-DK" sz="3200" smtClean="0">
                <a:latin typeface="Arial Narrow" pitchFamily="34" charset="0"/>
              </a:rPr>
              <a:t>Social tillid. 2005-2008. Pct., der mener, man kan stole på de fleste mennesker (excl. ”ved ikke”)</a:t>
            </a:r>
          </a:p>
        </p:txBody>
      </p:sp>
      <p:graphicFrame>
        <p:nvGraphicFramePr>
          <p:cNvPr id="210199" name="Group 279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29600" cy="5547360"/>
        </p:xfrm>
        <a:graphic>
          <a:graphicData uri="http://schemas.openxmlformats.org/drawingml/2006/table">
            <a:tbl>
              <a:tblPr/>
              <a:tblGrid>
                <a:gridCol w="6107112"/>
                <a:gridCol w="2122488"/>
              </a:tblGrid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Dk 2010: Danskere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  <a:endParaRPr kumimoji="0" lang="da-D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Dk 2010: Indvandrerbaggrund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da-D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International Undersøgelse World Values Survey 2008</a:t>
                      </a: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da-DK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Norge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74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Sverige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Tyskland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Storbritannien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Frankrig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Italien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Tyrkiet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Iran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Egypten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Polen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Rusland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solidFill>
            <a:srgbClr val="FFFFCC"/>
          </a:solidFill>
        </p:spPr>
        <p:txBody>
          <a:bodyPr/>
          <a:lstStyle/>
          <a:p>
            <a:pPr algn="l"/>
            <a:r>
              <a:rPr lang="da-DK" sz="3200" b="1" dirty="0" smtClean="0"/>
              <a:t>Tillid til institutioner. Skala 0 – 10. </a:t>
            </a:r>
            <a:endParaRPr lang="da-DK" sz="4000" dirty="0" smtClean="0"/>
          </a:p>
        </p:txBody>
      </p:sp>
      <p:graphicFrame>
        <p:nvGraphicFramePr>
          <p:cNvPr id="183876" name="Group 580"/>
          <p:cNvGraphicFramePr>
            <a:graphicFrameLocks noGrp="1"/>
          </p:cNvGraphicFramePr>
          <p:nvPr>
            <p:ph idx="1"/>
          </p:nvPr>
        </p:nvGraphicFramePr>
        <p:xfrm>
          <a:off x="468313" y="765175"/>
          <a:ext cx="8229600" cy="5943600"/>
        </p:xfrm>
        <a:graphic>
          <a:graphicData uri="http://schemas.openxmlformats.org/drawingml/2006/table">
            <a:tbl>
              <a:tblPr/>
              <a:tblGrid>
                <a:gridCol w="3465512"/>
                <a:gridCol w="1516063"/>
                <a:gridCol w="1516062"/>
                <a:gridCol w="1731963"/>
              </a:tblGrid>
              <a:tr h="200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 = Max. tillid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tillid til (0-10)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parlamentet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retsvæsenet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politiet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Dk 2010: Danskere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6.4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7.8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7.8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Dk 2010: Indvandrerbaggrund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6.0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7.1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7.0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Danmark 2008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6.5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7.3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7.6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B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Norge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5.8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6.8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7.0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Sverige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5.7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6.1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6.6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Finland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6.0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7.1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8.0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B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Tyskland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4.6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5.6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6.7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Storbritannien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4.3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5.1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6.2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Holland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5.5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5.9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6.3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Frankrig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4.5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5.0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5.8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Spanien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5.0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4.3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6.1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Portugal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3.5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3.8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5.4</a:t>
                      </a:r>
                      <a:endParaRPr kumimoji="0" lang="da-DK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Ungarn</a:t>
                      </a: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2.6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3.8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4.4</a:t>
                      </a:r>
                      <a:endParaRPr kumimoji="0" lang="da-DK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Ikke alt er fryd og gammen...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39862"/>
          </a:xfrm>
          <a:solidFill>
            <a:srgbClr val="FFCCFF"/>
          </a:solidFill>
        </p:spPr>
        <p:txBody>
          <a:bodyPr/>
          <a:lstStyle/>
          <a:p>
            <a:pPr algn="l"/>
            <a:r>
              <a:rPr lang="da-DK" sz="3200" b="1" dirty="0" smtClean="0"/>
              <a:t>Integrationsministeriet</a:t>
            </a:r>
            <a:br>
              <a:rPr lang="da-DK" sz="3200" b="1" dirty="0" smtClean="0"/>
            </a:br>
            <a:r>
              <a:rPr lang="da-DK" sz="3200" b="1" dirty="0" smtClean="0"/>
              <a:t>Medborgerskab for </a:t>
            </a:r>
            <a:br>
              <a:rPr lang="da-DK" sz="3200" b="1" dirty="0" smtClean="0"/>
            </a:br>
            <a:r>
              <a:rPr lang="da-DK" sz="3200" b="1" dirty="0" smtClean="0"/>
              <a:t>danskere med indvandrerbaggrund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8775" y="1746250"/>
            <a:ext cx="8389689" cy="485110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  <a:defRPr/>
            </a:pPr>
            <a:r>
              <a:rPr lang="da-DK" sz="2400" dirty="0" smtClean="0"/>
              <a:t>Undersøgelse 2009-10. Rapport Aug. 2011.</a:t>
            </a:r>
          </a:p>
          <a:p>
            <a:pPr>
              <a:buNone/>
              <a:defRPr/>
            </a:pPr>
            <a:r>
              <a:rPr lang="da-DK" sz="2400" u="sng" dirty="0" smtClean="0"/>
              <a:t>Medborgerskab i Danmark.</a:t>
            </a:r>
          </a:p>
          <a:p>
            <a:pPr>
              <a:buNone/>
              <a:defRPr/>
            </a:pPr>
            <a:r>
              <a:rPr lang="da-DK" sz="2400" u="sng" dirty="0" smtClean="0"/>
              <a:t>Regeringens arbejdsgruppe for bedre integration.</a:t>
            </a:r>
          </a:p>
          <a:p>
            <a:pPr>
              <a:buNone/>
              <a:defRPr/>
            </a:pPr>
            <a:r>
              <a:rPr lang="da-DK" sz="2400" dirty="0" smtClean="0"/>
              <a:t>Download: </a:t>
            </a:r>
            <a:r>
              <a:rPr lang="da-DK" sz="2400" u="sng" dirty="0" err="1" smtClean="0"/>
              <a:t>www.nyidanmark.dk</a:t>
            </a:r>
            <a:endParaRPr lang="da-DK" sz="2400" u="sng" dirty="0" smtClean="0"/>
          </a:p>
          <a:p>
            <a:pPr>
              <a:buNone/>
              <a:defRPr/>
            </a:pPr>
            <a:endParaRPr lang="da-DK" sz="2400" dirty="0" smtClean="0"/>
          </a:p>
          <a:p>
            <a:pPr>
              <a:buNone/>
              <a:defRPr/>
            </a:pPr>
            <a:r>
              <a:rPr lang="da-DK" sz="2400" b="1" dirty="0" smtClean="0"/>
              <a:t>Medborgerskab:</a:t>
            </a:r>
          </a:p>
          <a:p>
            <a:pPr>
              <a:defRPr/>
            </a:pPr>
            <a:r>
              <a:rPr lang="da-DK" sz="2400" b="1" dirty="0" smtClean="0"/>
              <a:t>Rettigheder (og pligter) – og syn på dem</a:t>
            </a:r>
          </a:p>
          <a:p>
            <a:pPr>
              <a:defRPr/>
            </a:pPr>
            <a:r>
              <a:rPr lang="da-DK" sz="2400" b="1" dirty="0" smtClean="0"/>
              <a:t>Deltagelse i samfundslivet</a:t>
            </a:r>
          </a:p>
          <a:p>
            <a:pPr>
              <a:defRPr/>
            </a:pPr>
            <a:r>
              <a:rPr lang="da-DK" sz="2400" b="1" dirty="0" smtClean="0"/>
              <a:t>Føler sig som en del af fællesskabet</a:t>
            </a:r>
          </a:p>
          <a:p>
            <a:pPr>
              <a:defRPr/>
            </a:pPr>
            <a:endParaRPr lang="da-DK" sz="2400" dirty="0" smtClean="0"/>
          </a:p>
          <a:p>
            <a:pPr>
              <a:buNone/>
              <a:defRPr/>
            </a:pPr>
            <a:r>
              <a:rPr lang="da-DK" sz="2400" dirty="0" smtClean="0"/>
              <a:t>Medborgerundersøgelsen: Især vægt på deltagelse</a:t>
            </a:r>
          </a:p>
          <a:p>
            <a:pPr>
              <a:buFontTx/>
              <a:buNone/>
              <a:defRPr/>
            </a:pP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algn="l"/>
            <a:r>
              <a:rPr lang="da-DK" sz="2400" b="1" smtClean="0"/>
              <a:t>Tabel 4.4. Mener du, at dit nuværende arbejde svarer til din uddannelse og dine kvalifikationer? Pct.</a:t>
            </a:r>
            <a:endParaRPr lang="da-DK" smtClean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684213" y="1773238"/>
          <a:ext cx="7704856" cy="3960440"/>
        </p:xfrm>
        <a:graphic>
          <a:graphicData uri="http://schemas.openxmlformats.org/drawingml/2006/table">
            <a:tbl>
              <a:tblPr/>
              <a:tblGrid>
                <a:gridCol w="3232806"/>
                <a:gridCol w="1077601"/>
                <a:gridCol w="1257203"/>
                <a:gridCol w="1257203"/>
                <a:gridCol w="880043"/>
              </a:tblGrid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 Ja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 Nej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88 Ved ikke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(N) vejet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1. Dansk baggrund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84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13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668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2. Indvandrerbaggrund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60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31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2214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    - indvandrere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60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30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10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1877</a:t>
                      </a:r>
                      <a:endParaRPr lang="da-DK" sz="2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    - efterkommere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61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33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337</a:t>
                      </a:r>
                      <a:endParaRPr lang="da-DK" sz="2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algn="l"/>
            <a:r>
              <a:rPr lang="da-DK" sz="3200" b="1" dirty="0" smtClean="0"/>
              <a:t>Antal områder, hvor svarpersonen har oplevet diskrimination. Pct. (alle)</a:t>
            </a:r>
            <a:endParaRPr lang="da-DK" sz="3200" dirty="0" smtClean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827088" y="1844675"/>
          <a:ext cx="7560840" cy="4680522"/>
        </p:xfrm>
        <a:graphic>
          <a:graphicData uri="http://schemas.openxmlformats.org/drawingml/2006/table">
            <a:tbl>
              <a:tblPr/>
              <a:tblGrid>
                <a:gridCol w="5828425"/>
                <a:gridCol w="1732415"/>
              </a:tblGrid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pct.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Ingen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53,9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21,2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11,4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7,4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4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3,6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1,7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6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0,7</a:t>
                      </a:r>
                      <a:endParaRPr lang="da-DK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N (=100 %)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3565</a:t>
                      </a:r>
                      <a:endParaRPr lang="da-DK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algn="l"/>
            <a:r>
              <a:rPr lang="da-DK" sz="3200" b="1" smtClean="0"/>
              <a:t>Oplevet diskrimination. Mænd under 30 med indvandrerbaggrund. Pct.</a:t>
            </a:r>
            <a:endParaRPr lang="da-DK" sz="3200" smtClean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611188" y="1989138"/>
          <a:ext cx="7848872" cy="2853022"/>
        </p:xfrm>
        <a:graphic>
          <a:graphicData uri="http://schemas.openxmlformats.org/drawingml/2006/table">
            <a:tbl>
              <a:tblPr/>
              <a:tblGrid>
                <a:gridCol w="1800572"/>
                <a:gridCol w="1179210"/>
                <a:gridCol w="912954"/>
                <a:gridCol w="912954"/>
                <a:gridCol w="912954"/>
                <a:gridCol w="1065114"/>
                <a:gridCol w="1065114"/>
              </a:tblGrid>
              <a:tr h="1367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0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Ikke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fået job, som IP var </a:t>
                      </a:r>
                      <a:r>
                        <a:rPr lang="da-DK" sz="2000" dirty="0" err="1" smtClean="0">
                          <a:latin typeface="Arial Narrow"/>
                          <a:ea typeface="Calibri"/>
                          <a:cs typeface="Times New Roman"/>
                        </a:rPr>
                        <a:t>kvali-ficeret</a:t>
                      </a: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til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Ikke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fået praktik-plads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Dårligt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behandl. på arb. plads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Nægtet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adgang til diskotek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Dårligt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behandl. på sygehus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/>
                          <a:ea typeface="Calibri"/>
                          <a:cs typeface="Times New Roman"/>
                        </a:rPr>
                        <a:t>Dårligt </a:t>
                      </a: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behandl. af politiet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en enkelt gang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16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12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32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21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flere gange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13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11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13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/>
                          <a:ea typeface="Calibri"/>
                          <a:cs typeface="Times New Roman"/>
                        </a:rPr>
                        <a:t>14</a:t>
                      </a:r>
                      <a:endParaRPr lang="da-DK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i alt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29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23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23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42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/>
                          <a:ea typeface="Calibri"/>
                          <a:cs typeface="Times New Roman"/>
                        </a:rPr>
                        <a:t>35</a:t>
                      </a:r>
                      <a:endParaRPr lang="da-DK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algn="l"/>
            <a:r>
              <a:rPr lang="da-DK" sz="3200" dirty="0" smtClean="0"/>
              <a:t>Andel, der praktiserer deres religion. Pct.</a:t>
            </a:r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683568" y="1556792"/>
          <a:ext cx="7776863" cy="5022559"/>
        </p:xfrm>
        <a:graphic>
          <a:graphicData uri="http://schemas.openxmlformats.org/drawingml/2006/table">
            <a:tbl>
              <a:tblPr/>
              <a:tblGrid>
                <a:gridCol w="2644204"/>
                <a:gridCol w="1274315"/>
                <a:gridCol w="1274315"/>
                <a:gridCol w="1274315"/>
                <a:gridCol w="1309714"/>
              </a:tblGrid>
              <a:tr h="1116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dansk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baggrund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baggrund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Efter-kommere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praktiserer religion i alt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Heraf: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går til gudstjenester o.l.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daglig bøn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særlig påklædning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særlige spisevaner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Antal </a:t>
                      </a:r>
                      <a:r>
                        <a:rPr lang="da-DK" sz="2000" dirty="0" err="1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svarpers</a:t>
                      </a: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(=100%)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1068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3565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3064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da-DK" sz="3200" dirty="0" smtClean="0"/>
              <a:t>Andel, der praktiserer religion</a:t>
            </a:r>
            <a:endParaRPr lang="da-DK" sz="3200" dirty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539750" y="1700213"/>
          <a:ext cx="7992889" cy="4824539"/>
        </p:xfrm>
        <a:graphic>
          <a:graphicData uri="http://schemas.openxmlformats.org/drawingml/2006/table">
            <a:tbl>
              <a:tblPr/>
              <a:tblGrid>
                <a:gridCol w="3223469"/>
                <a:gridCol w="1809090"/>
                <a:gridCol w="1480165"/>
                <a:gridCol w="822314"/>
                <a:gridCol w="657851"/>
              </a:tblGrid>
              <a:tr h="3446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Størst</a:t>
                      </a:r>
                      <a:r>
                        <a:rPr lang="da-DK" sz="20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forskel blandt unge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andel i pct.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68921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dansk baggr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baggr.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dansk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indv.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Mænd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518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1922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Kvinder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1644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534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25-29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30-39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962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40-49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65 år +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kristne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885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430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muslimer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2521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anden religion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(56)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latin typeface="Arial Narrow" pitchFamily="34" charset="0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da-DK" sz="3200" dirty="0" smtClean="0"/>
              <a:t>Problemer med at praktisere religion. Pct.</a:t>
            </a:r>
            <a:endParaRPr lang="da-DK" sz="3200" dirty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755650" y="1484313"/>
          <a:ext cx="7704857" cy="4896540"/>
        </p:xfrm>
        <a:graphic>
          <a:graphicData uri="http://schemas.openxmlformats.org/drawingml/2006/table">
            <a:tbl>
              <a:tblPr/>
              <a:tblGrid>
                <a:gridCol w="2802104"/>
                <a:gridCol w="1113418"/>
                <a:gridCol w="1336103"/>
                <a:gridCol w="1336103"/>
                <a:gridCol w="1117129"/>
              </a:tblGrid>
              <a:tr h="63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ja, i høj grad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ja, i nogen grad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problemer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i alt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(=100%)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dansk baggrund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0.0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1068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indvandrerbaggrund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12.2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14.6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3565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     - indvandrere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10.8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12.9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3064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 - efterkommere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5.0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21.2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26.2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502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indvandrerbaggrund</a:t>
                      </a:r>
                      <a:endParaRPr lang="da-DK" sz="1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Kristne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429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Muslimer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16.5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19.9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2521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Anden religion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209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18-24 år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4.1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20.6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24.7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533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25-29 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14.6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18.3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378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30-39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11.6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14.2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964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40-49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10.1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11.5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10.0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 Narrow" pitchFamily="34" charset="0"/>
                          <a:ea typeface="Calibri"/>
                          <a:cs typeface="Times New Roman"/>
                        </a:rPr>
                        <a:t>650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65 år+</a:t>
                      </a:r>
                    </a:p>
                  </a:txBody>
                  <a:tcPr marL="63846" marR="6384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11.0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12.2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da-DK" sz="3200" smtClean="0"/>
              <a:t>Hvad er problemet?</a:t>
            </a:r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251520" y="1340768"/>
          <a:ext cx="8497711" cy="4937760"/>
        </p:xfrm>
        <a:graphic>
          <a:graphicData uri="http://schemas.openxmlformats.org/drawingml/2006/table">
            <a:tbl>
              <a:tblPr/>
              <a:tblGrid>
                <a:gridCol w="1678560"/>
                <a:gridCol w="1059785"/>
                <a:gridCol w="1038414"/>
                <a:gridCol w="953905"/>
                <a:gridCol w="981103"/>
                <a:gridCol w="862593"/>
                <a:gridCol w="945162"/>
                <a:gridCol w="978189"/>
              </a:tblGrid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Problemer med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6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ej </a:t>
                      </a: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kirke</a:t>
                      </a: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Moske i området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daglig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bøn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Påklæd-ning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Spise-vaner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mangl</a:t>
                      </a: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respekt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andet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(=100%)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 err="1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indvandrerbaggr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9.8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3565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 - indvandrere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3064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    - efterkommere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7.4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19.6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7.4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502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Kristne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Muslimer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5.4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2521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Anden religion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18-24 år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9.4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533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25-29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30-39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9.4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964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40-49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6.8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latin typeface="Arial Narrow" pitchFamily="34" charset="0"/>
                          <a:ea typeface="Calibri"/>
                          <a:cs typeface="Times New Roman"/>
                        </a:rPr>
                        <a:t>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65 år+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FFFF"/>
          </a:solidFill>
        </p:spPr>
        <p:txBody>
          <a:bodyPr/>
          <a:lstStyle/>
          <a:p>
            <a:r>
              <a:rPr lang="da-DK" sz="3200" b="1" smtClean="0"/>
              <a:t>Primær identitet. Opdelt efter problemer med religion +oplevet diskrimination. Pct.</a:t>
            </a:r>
            <a:endParaRPr lang="da-DK" sz="3200" smtClean="0"/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395288" y="1341438"/>
          <a:ext cx="8497190" cy="5468990"/>
        </p:xfrm>
        <a:graphic>
          <a:graphicData uri="http://schemas.openxmlformats.org/drawingml/2006/table">
            <a:tbl>
              <a:tblPr/>
              <a:tblGrid>
                <a:gridCol w="1872456"/>
                <a:gridCol w="936104"/>
                <a:gridCol w="792088"/>
                <a:gridCol w="1008112"/>
                <a:gridCol w="1008112"/>
                <a:gridCol w="1080120"/>
                <a:gridCol w="940807"/>
                <a:gridCol w="859391"/>
              </a:tblGrid>
              <a:tr h="287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Føler</a:t>
                      </a:r>
                      <a:r>
                        <a:rPr lang="da-DK" sz="20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sig mest som …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Verdens-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Borger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dansker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dansk </a:t>
                      </a: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m.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indv</a:t>
                      </a:r>
                      <a:r>
                        <a:rPr lang="da-DK" sz="20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baggr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Ind-</a:t>
                      </a:r>
                      <a:endParaRPr lang="da-DK" sz="20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van-</a:t>
                      </a:r>
                      <a:endParaRPr lang="da-DK" sz="20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drer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tilh. best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relig. grp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Andet + ubesv.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N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(=100 %)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b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probl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m. religion 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praktiserer ikke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16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45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13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1843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nej slet ikke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51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23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1163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 nogen grad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55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24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435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 høj grad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37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31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11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86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diskrimination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ingen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14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48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15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1920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da-DK" sz="2000" dirty="0" err="1">
                          <a:latin typeface="Arial Narrow" pitchFamily="34" charset="0"/>
                          <a:ea typeface="Calibri"/>
                          <a:cs typeface="Times New Roman"/>
                        </a:rPr>
                        <a:t>omr-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10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53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18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757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2-3 </a:t>
                      </a:r>
                      <a:r>
                        <a:rPr lang="da-DK" sz="2000" dirty="0" err="1">
                          <a:latin typeface="Arial Narrow" pitchFamily="34" charset="0"/>
                          <a:ea typeface="Calibri"/>
                          <a:cs typeface="Times New Roman"/>
                        </a:rPr>
                        <a:t>omr</a:t>
                      </a: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46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24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669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4-6 </a:t>
                      </a:r>
                      <a:r>
                        <a:rPr lang="da-DK" sz="2000" dirty="0" err="1">
                          <a:latin typeface="Arial Narrow" pitchFamily="34" charset="0"/>
                          <a:ea typeface="Calibri"/>
                          <a:cs typeface="Times New Roman"/>
                        </a:rPr>
                        <a:t>omr</a:t>
                      </a:r>
                      <a:r>
                        <a:rPr lang="da-DK" sz="20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7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42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29</a:t>
                      </a:r>
                      <a:endParaRPr lang="da-DK" sz="2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10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215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558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Typiske identitet er dansker m. indvandrerbaggrund. Ingen forskel ift. ”verdensborger” eller</a:t>
                      </a:r>
                      <a:r>
                        <a:rPr lang="da-DK" sz="20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2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”dansker”</a:t>
                      </a:r>
                      <a:r>
                        <a:rPr lang="da-DK" sz="20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. At føle sig som indvandrer ikke så heldigt. Knyttet til oplevet diskrimination</a:t>
                      </a: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da-DK" sz="3200" b="1" dirty="0" smtClean="0"/>
              <a:t>Disse sammenhænge er interessante </a:t>
            </a:r>
            <a:br>
              <a:rPr lang="da-DK" sz="3200" b="1" dirty="0" smtClean="0"/>
            </a:br>
            <a:r>
              <a:rPr lang="da-DK" sz="3200" b="1" dirty="0" smtClean="0"/>
              <a:t>– uanset hvad der forklarer dem …</a:t>
            </a:r>
            <a:endParaRPr lang="da-DK" sz="3200" b="1" dirty="0"/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457200" y="2492375"/>
            <a:ext cx="8229600" cy="36337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Vi kan så gå på jagt efter forskelle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Men det interessante er egentlig, om vi kan finde faktorer, der får den etniske effekt til at </a:t>
            </a:r>
            <a:r>
              <a:rPr lang="da-DK" sz="3200" b="1" u="sng" kern="0" dirty="0">
                <a:latin typeface="+mn-lt"/>
                <a:cs typeface="+mn-cs"/>
              </a:rPr>
              <a:t>forsvinde</a:t>
            </a:r>
            <a:r>
              <a:rPr lang="da-DK" sz="3200" kern="0" dirty="0">
                <a:latin typeface="+mn-lt"/>
                <a:cs typeface="+mn-cs"/>
              </a:rPr>
              <a:t> (mere eller mindre)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Og hvilke faktorer, det så i givet fald 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algn="l"/>
            <a:r>
              <a:rPr lang="da-DK" sz="2000" dirty="0" smtClean="0"/>
              <a:t>Den etniske sammensætning i omgangskredsen afhænger ikke så meget af, hvor man bor:</a:t>
            </a:r>
            <a:br>
              <a:rPr lang="da-DK" sz="2000" dirty="0" smtClean="0"/>
            </a:br>
            <a:r>
              <a:rPr lang="da-DK" sz="2000" dirty="0" smtClean="0"/>
              <a:t>Andel venner med indvandrerbaggrund opdelt efter boligform</a:t>
            </a:r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250825" y="2022477"/>
          <a:ext cx="8568952" cy="4142826"/>
        </p:xfrm>
        <a:graphic>
          <a:graphicData uri="http://schemas.openxmlformats.org/drawingml/2006/table">
            <a:tbl>
              <a:tblPr/>
              <a:tblGrid>
                <a:gridCol w="1944217"/>
                <a:gridCol w="839416"/>
                <a:gridCol w="992399"/>
                <a:gridCol w="826999"/>
                <a:gridCol w="992399"/>
                <a:gridCol w="826999"/>
                <a:gridCol w="713976"/>
                <a:gridCol w="781055"/>
                <a:gridCol w="651492"/>
              </a:tblGrid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Hvor mange venner</a:t>
                      </a:r>
                      <a:r>
                        <a:rPr lang="da-DK" sz="18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m indvandrerbaggrund?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8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8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Boligform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Ingen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eller næsten ingen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En del,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men klart under halvdelen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 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Om-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kring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 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halv-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delen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Klart over halvdelen, men langt fra alle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5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Alle 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eller næsten alle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ubesv.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3-5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i alt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mindst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halv-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delen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(N)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Vejet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 parcel- &amp; rækkehus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23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25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15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956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 ejerlejlighed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9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26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28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68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277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 andelslejlighed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19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36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17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3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64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171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 lejet lejlighed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7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19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25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70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2031</a:t>
                      </a:r>
                      <a:endParaRPr lang="da-DK" sz="18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5 lejet værelse, andet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13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13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28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18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24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4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70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Arial"/>
                        </a:rPr>
                        <a:t>110</a:t>
                      </a:r>
                      <a:endParaRPr lang="da-DK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39862"/>
          </a:xfrm>
          <a:solidFill>
            <a:srgbClr val="FFCCFF"/>
          </a:solidFill>
        </p:spPr>
        <p:txBody>
          <a:bodyPr/>
          <a:lstStyle/>
          <a:p>
            <a:pPr algn="l"/>
            <a:r>
              <a:rPr lang="da-DK" sz="3200" b="1" dirty="0" smtClean="0"/>
              <a:t>Medborgerskab for </a:t>
            </a:r>
            <a:br>
              <a:rPr lang="da-DK" sz="3200" b="1" dirty="0" smtClean="0"/>
            </a:br>
            <a:r>
              <a:rPr lang="da-DK" sz="3200" b="1" dirty="0" smtClean="0"/>
              <a:t>danskere med indvandrerbaggrund 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496855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  <a:defRPr/>
            </a:pPr>
            <a:r>
              <a:rPr lang="da-DK" sz="2300" dirty="0" smtClean="0"/>
              <a:t>Meget stor spørgeskemaundersøgelse </a:t>
            </a:r>
          </a:p>
          <a:p>
            <a:pPr>
              <a:buNone/>
              <a:defRPr/>
            </a:pPr>
            <a:r>
              <a:rPr lang="da-DK" sz="2300" dirty="0" smtClean="0"/>
              <a:t>Af et repræsentativt udvalg (trukket på CPR)</a:t>
            </a:r>
          </a:p>
          <a:p>
            <a:pPr>
              <a:buNone/>
              <a:defRPr/>
            </a:pPr>
            <a:endParaRPr lang="da-DK" sz="2300" dirty="0" smtClean="0"/>
          </a:p>
          <a:p>
            <a:pPr>
              <a:buNone/>
              <a:defRPr/>
            </a:pPr>
            <a:r>
              <a:rPr lang="da-DK" sz="2300" dirty="0" smtClean="0"/>
              <a:t>Indvandrere		3.064 svarpersoner</a:t>
            </a:r>
          </a:p>
          <a:p>
            <a:pPr>
              <a:buNone/>
              <a:defRPr/>
            </a:pPr>
            <a:r>
              <a:rPr lang="da-DK" sz="2300" dirty="0" smtClean="0"/>
              <a:t>Efterkommere	   501         -            (typisk under 30 år)</a:t>
            </a:r>
          </a:p>
          <a:p>
            <a:pPr>
              <a:buNone/>
              <a:defRPr/>
            </a:pPr>
            <a:r>
              <a:rPr lang="da-DK" sz="2300" dirty="0" smtClean="0"/>
              <a:t>Etniske danskere	1.068         -</a:t>
            </a:r>
          </a:p>
          <a:p>
            <a:pPr>
              <a:buFontTx/>
              <a:buNone/>
              <a:defRPr/>
            </a:pPr>
            <a:endParaRPr lang="da-DK" sz="2300" dirty="0" smtClean="0"/>
          </a:p>
          <a:p>
            <a:pPr>
              <a:buFontTx/>
              <a:buNone/>
              <a:defRPr/>
            </a:pPr>
            <a:r>
              <a:rPr lang="da-DK" sz="2300" dirty="0" smtClean="0"/>
              <a:t>Syv grupper</a:t>
            </a:r>
          </a:p>
          <a:p>
            <a:pPr>
              <a:buFontTx/>
              <a:buNone/>
              <a:defRPr/>
            </a:pPr>
            <a:r>
              <a:rPr lang="da-DK" sz="2300" dirty="0" smtClean="0"/>
              <a:t>Indvandrere og efterkommere med oprindelse i</a:t>
            </a:r>
          </a:p>
          <a:p>
            <a:pPr>
              <a:buFontTx/>
              <a:buNone/>
              <a:defRPr/>
            </a:pPr>
            <a:r>
              <a:rPr lang="da-DK" sz="2300" dirty="0" smtClean="0"/>
              <a:t>Tyrkiet, Libanon/statsløse, Irak, Iran, Pakistan, Vietnam, samt vestlige Balkan (Bosnien/eks.-Jugoslavien) </a:t>
            </a:r>
          </a:p>
          <a:p>
            <a:pPr>
              <a:buFontTx/>
              <a:buNone/>
              <a:defRPr/>
            </a:pPr>
            <a:r>
              <a:rPr lang="da-DK" sz="2300" dirty="0" smtClean="0"/>
              <a:t>(interview på dansk eller tyrkisk, arabisk, osv.)</a:t>
            </a:r>
          </a:p>
          <a:p>
            <a:pPr>
              <a:buFontTx/>
              <a:buNone/>
              <a:defRPr/>
            </a:pP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54162"/>
          </a:xfrm>
          <a:solidFill>
            <a:srgbClr val="CCFFCC"/>
          </a:solidFill>
        </p:spPr>
        <p:txBody>
          <a:bodyPr/>
          <a:lstStyle/>
          <a:p>
            <a:pPr algn="l"/>
            <a:r>
              <a:rPr lang="da-DK" sz="2000" dirty="0" smtClean="0"/>
              <a:t>Ret begrænset effekt af kvarteret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2800" dirty="0" smtClean="0"/>
              <a:t>Andel venner med indvandrerbaggrund</a:t>
            </a:r>
            <a:br>
              <a:rPr lang="da-DK" sz="2800" dirty="0" smtClean="0"/>
            </a:br>
            <a:r>
              <a:rPr lang="da-DK" sz="2800" dirty="0" smtClean="0"/>
              <a:t>opdelt efter kvarterets etniske sammensætning.</a:t>
            </a:r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179388" y="2022474"/>
          <a:ext cx="8640961" cy="4574877"/>
        </p:xfrm>
        <a:graphic>
          <a:graphicData uri="http://schemas.openxmlformats.org/drawingml/2006/table">
            <a:tbl>
              <a:tblPr/>
              <a:tblGrid>
                <a:gridCol w="1944218"/>
                <a:gridCol w="881920"/>
                <a:gridCol w="997460"/>
                <a:gridCol w="831216"/>
                <a:gridCol w="997460"/>
                <a:gridCol w="831216"/>
                <a:gridCol w="717618"/>
                <a:gridCol w="785039"/>
                <a:gridCol w="654814"/>
              </a:tblGrid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latin typeface="Times New Roman"/>
                          <a:ea typeface="Calibri"/>
                          <a:cs typeface="Times New Roman"/>
                        </a:rPr>
                        <a:t>Andel venner m indvandrerbaggrund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+mn-cs"/>
                        </a:rPr>
                        <a:t>andel beboere  i kvarteret med indvandrerbaggrund</a:t>
                      </a:r>
                      <a:endParaRPr lang="da-DK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 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Ingen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 eller næsten ingen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 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En del, 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men klart under halvdelen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 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err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Om-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err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kring</a:t>
                      </a: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halv-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delen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4 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Klart over halvdelen, men langt fra alle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 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Alle 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eller næsten alle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9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ubesv.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3-5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i alt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mindst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halv-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delen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(N)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Vejet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Ingen el næsten ingen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18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23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26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17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14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57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1157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Klart under halvdelen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6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24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25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24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19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68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1163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Omkring halvdelen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18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32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21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21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74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478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Klart over halvdelen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4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10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23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29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32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84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339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Alle el næsten alle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4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8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15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19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51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3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85</a:t>
                      </a:r>
                      <a:endParaRPr lang="da-DK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197</a:t>
                      </a:r>
                      <a:endParaRPr lang="da-DK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algn="l"/>
            <a:r>
              <a:rPr lang="da-DK" sz="3200" dirty="0" smtClean="0"/>
              <a:t>Hvad forklarer deltagelse som medborgere?</a:t>
            </a:r>
            <a:br>
              <a:rPr lang="da-DK" sz="3200" dirty="0" smtClean="0"/>
            </a:br>
            <a:r>
              <a:rPr lang="da-DK" sz="3200" dirty="0" smtClean="0"/>
              <a:t>Samlet deltagelse (alle former lagt sammen)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9552" y="1628800"/>
          <a:ext cx="8208912" cy="475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algn="l"/>
            <a:r>
              <a:rPr lang="da-DK" sz="3200" dirty="0" smtClean="0"/>
              <a:t>Hvad forklarer deltagelse som medborgere?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95536" y="1484784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algn="l"/>
            <a:r>
              <a:rPr lang="da-DK" sz="3200" dirty="0" smtClean="0"/>
              <a:t>Der er ikke meget tilbage til kultur/etnicitet </a:t>
            </a:r>
            <a:br>
              <a:rPr lang="da-DK" sz="3200" dirty="0" smtClean="0"/>
            </a:br>
            <a:r>
              <a:rPr lang="da-DK" sz="3200" dirty="0" smtClean="0"/>
              <a:t>– og slet ikke til ”ghettoen”</a:t>
            </a:r>
          </a:p>
        </p:txBody>
      </p:sp>
      <p:sp>
        <p:nvSpPr>
          <p:cNvPr id="28675" name="Pladsholder til tabel 2"/>
          <p:cNvSpPr>
            <a:spLocks noGrp="1" noTextEdit="1"/>
          </p:cNvSpPr>
          <p:nvPr>
            <p:ph type="tbl" idx="1"/>
          </p:nvPr>
        </p:nvSpPr>
        <p:spPr/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850" y="1700213"/>
            <a:ext cx="8569325" cy="48244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Det er sprogproblemer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Det er stilling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Det er indkomst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Det er beskæftigelse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Kvarter har næsten ingen </a:t>
            </a:r>
            <a:r>
              <a:rPr lang="da-DK" sz="3200" kern="0" dirty="0" smtClean="0">
                <a:latin typeface="+mn-lt"/>
                <a:cs typeface="+mn-cs"/>
              </a:rPr>
              <a:t>effekt. Der findes socialt belastede boligområder. Det er den </a:t>
            </a:r>
            <a:r>
              <a:rPr lang="da-DK" sz="3200" i="1" kern="0" dirty="0" smtClean="0">
                <a:latin typeface="+mn-lt"/>
                <a:cs typeface="+mn-cs"/>
              </a:rPr>
              <a:t>retvisende </a:t>
            </a:r>
            <a:r>
              <a:rPr lang="da-DK" sz="3200" kern="0" dirty="0" smtClean="0">
                <a:latin typeface="+mn-lt"/>
                <a:cs typeface="+mn-cs"/>
              </a:rPr>
              <a:t>betegnelse</a:t>
            </a:r>
            <a:endParaRPr lang="da-DK" sz="3200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a-DK" sz="3200" kern="0" dirty="0">
                <a:latin typeface="+mn-lt"/>
                <a:cs typeface="+mn-cs"/>
              </a:rPr>
              <a:t>Religiøs praksis har </a:t>
            </a:r>
            <a:r>
              <a:rPr lang="da-DK" sz="3200" i="1" kern="0" dirty="0">
                <a:latin typeface="+mn-lt"/>
                <a:cs typeface="+mn-cs"/>
              </a:rPr>
              <a:t>positiv </a:t>
            </a:r>
            <a:r>
              <a:rPr lang="da-DK" sz="3200" kern="0" dirty="0">
                <a:latin typeface="+mn-lt"/>
                <a:cs typeface="+mn-cs"/>
              </a:rPr>
              <a:t>effekt (uanset </a:t>
            </a:r>
            <a:r>
              <a:rPr lang="da-DK" sz="3200" kern="0" dirty="0" smtClean="0">
                <a:latin typeface="+mn-lt"/>
                <a:cs typeface="+mn-cs"/>
              </a:rPr>
              <a:t>religion – retning har ingen effekt)</a:t>
            </a:r>
            <a:endParaRPr lang="da-DK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solidFill>
            <a:srgbClr val="CCFFCC"/>
          </a:solidFill>
        </p:spPr>
        <p:txBody>
          <a:bodyPr/>
          <a:lstStyle/>
          <a:p>
            <a:pPr algn="l"/>
            <a:r>
              <a:rPr lang="da-DK" sz="3200" b="1" dirty="0" smtClean="0"/>
              <a:t>Der er problemer, udfordringer, behov,</a:t>
            </a:r>
            <a:br>
              <a:rPr lang="da-DK" sz="3200" b="1" dirty="0" smtClean="0"/>
            </a:br>
            <a:r>
              <a:rPr lang="da-DK" sz="3200" b="1" dirty="0" smtClean="0"/>
              <a:t>MEN: Integrationen en kæmpe succes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a-DK" sz="2800" dirty="0" smtClean="0"/>
              <a:t>Nærmest assimilation, hvis vi sammenligner med tyskere i Tyskland osv.</a:t>
            </a:r>
          </a:p>
          <a:p>
            <a:pPr>
              <a:defRPr/>
            </a:pPr>
            <a:r>
              <a:rPr lang="da-DK" sz="2800" dirty="0" smtClean="0"/>
              <a:t>Der </a:t>
            </a:r>
            <a:r>
              <a:rPr lang="da-DK" sz="2800" b="1" u="sng" dirty="0" smtClean="0"/>
              <a:t>er</a:t>
            </a:r>
            <a:r>
              <a:rPr lang="da-DK" sz="2800" dirty="0" smtClean="0"/>
              <a:t> dog forskelle</a:t>
            </a:r>
          </a:p>
          <a:p>
            <a:pPr>
              <a:defRPr/>
            </a:pPr>
            <a:r>
              <a:rPr lang="da-DK" sz="2800" b="1" u="sng" dirty="0" smtClean="0"/>
              <a:t>Sprog</a:t>
            </a:r>
            <a:r>
              <a:rPr lang="da-DK" sz="2800" dirty="0" smtClean="0"/>
              <a:t> betyder rigtig meget</a:t>
            </a:r>
          </a:p>
          <a:p>
            <a:pPr>
              <a:defRPr/>
            </a:pPr>
            <a:r>
              <a:rPr lang="da-DK" sz="2800" dirty="0" smtClean="0"/>
              <a:t>Ikke ret meget tilbage til kulturen</a:t>
            </a:r>
          </a:p>
          <a:p>
            <a:pPr>
              <a:defRPr/>
            </a:pPr>
            <a:r>
              <a:rPr lang="da-DK" sz="2800" dirty="0" smtClean="0"/>
              <a:t>Ikke noget til ”ghetto”. Skammeligt ord.</a:t>
            </a:r>
          </a:p>
          <a:p>
            <a:pPr>
              <a:defRPr/>
            </a:pPr>
            <a:r>
              <a:rPr lang="da-DK" sz="2800" dirty="0" smtClean="0"/>
              <a:t>Nogle ældre kvinder er svagt integreret</a:t>
            </a:r>
          </a:p>
          <a:p>
            <a:pPr>
              <a:defRPr/>
            </a:pPr>
            <a:r>
              <a:rPr lang="da-DK" sz="2800" dirty="0" smtClean="0"/>
              <a:t>Mest spm. om </a:t>
            </a:r>
            <a:r>
              <a:rPr lang="da-DK" sz="2800" b="1" u="sng" dirty="0" smtClean="0"/>
              <a:t>social placering</a:t>
            </a:r>
            <a:r>
              <a:rPr lang="da-DK" sz="2800" dirty="0" smtClean="0"/>
              <a:t>: Stilling, indkomst og beskæftigelse. </a:t>
            </a:r>
          </a:p>
          <a:p>
            <a:pPr>
              <a:buNone/>
              <a:defRPr/>
            </a:pPr>
            <a:r>
              <a:rPr lang="da-DK" sz="2800" dirty="0" smtClean="0"/>
              <a:t>	</a:t>
            </a:r>
            <a:r>
              <a:rPr lang="da-DK" sz="1800" dirty="0" smtClean="0"/>
              <a:t>(Oplevet ”economic hardship” betyder mindre end forventet)</a:t>
            </a:r>
            <a:endParaRPr lang="da-D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95871"/>
          </a:xfrm>
          <a:solidFill>
            <a:srgbClr val="FFCCFF"/>
          </a:solidFill>
        </p:spPr>
        <p:txBody>
          <a:bodyPr/>
          <a:lstStyle/>
          <a:p>
            <a:pPr algn="l"/>
            <a:r>
              <a:rPr lang="da-DK" sz="3200" b="1" dirty="0" smtClean="0"/>
              <a:t>1. Hvor store er forskellene?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628800"/>
            <a:ext cx="8785225" cy="511175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da-DK" sz="2400" dirty="0" smtClean="0"/>
          </a:p>
          <a:p>
            <a:pPr>
              <a:defRPr/>
            </a:pPr>
            <a:r>
              <a:rPr lang="da-DK" sz="2400" dirty="0" smtClean="0"/>
              <a:t>Hvor store er</a:t>
            </a:r>
          </a:p>
          <a:p>
            <a:pPr>
              <a:buNone/>
              <a:defRPr/>
            </a:pPr>
            <a:r>
              <a:rPr lang="da-DK" sz="2400" dirty="0" smtClean="0"/>
              <a:t>	forskelle etniske danskere - borgere m indvandrerbaggrund?</a:t>
            </a:r>
          </a:p>
          <a:p>
            <a:pPr>
              <a:buNone/>
              <a:defRPr/>
            </a:pPr>
            <a:endParaRPr lang="da-DK" sz="2400" dirty="0" smtClean="0"/>
          </a:p>
          <a:p>
            <a:pPr>
              <a:defRPr/>
            </a:pPr>
            <a:r>
              <a:rPr lang="da-DK" sz="2400" dirty="0" smtClean="0"/>
              <a:t>På hvilke områder er forskellene særlig store?</a:t>
            </a:r>
          </a:p>
          <a:p>
            <a:pPr>
              <a:defRPr/>
            </a:pPr>
            <a:endParaRPr lang="da-DK" sz="2400" dirty="0" smtClean="0"/>
          </a:p>
          <a:p>
            <a:pPr>
              <a:defRPr/>
            </a:pPr>
            <a:r>
              <a:rPr lang="da-DK" sz="2400" dirty="0" smtClean="0"/>
              <a:t>Hvor store er forskellene egentlig, sammenlignet med                                                                                                   forskelle mellem </a:t>
            </a:r>
            <a:r>
              <a:rPr lang="da-DK" sz="2400" u="sng" dirty="0" smtClean="0"/>
              <a:t>vesteuropæiske</a:t>
            </a:r>
            <a:r>
              <a:rPr lang="da-DK" sz="2400" dirty="0" smtClean="0"/>
              <a:t> befolkninger?</a:t>
            </a:r>
          </a:p>
          <a:p>
            <a:pPr>
              <a:buFontTx/>
              <a:buNone/>
              <a:defRPr/>
            </a:pP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95871"/>
          </a:xfrm>
          <a:solidFill>
            <a:srgbClr val="FFCCFF"/>
          </a:solidFill>
        </p:spPr>
        <p:txBody>
          <a:bodyPr/>
          <a:lstStyle/>
          <a:p>
            <a:pPr algn="l"/>
            <a:r>
              <a:rPr lang="da-DK" sz="3200" b="1" dirty="0" smtClean="0"/>
              <a:t>2. Hvad forklarer forskellene?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7" y="1628800"/>
            <a:ext cx="8424936" cy="511175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da-DK" sz="2200" dirty="0" smtClean="0"/>
          </a:p>
          <a:p>
            <a:pPr>
              <a:buNone/>
              <a:defRPr/>
            </a:pPr>
            <a:r>
              <a:rPr lang="da-DK" sz="2200" dirty="0" smtClean="0"/>
              <a:t>Hvad </a:t>
            </a:r>
            <a:r>
              <a:rPr lang="da-DK" sz="2200" b="1" u="sng" dirty="0" smtClean="0"/>
              <a:t>forklarer</a:t>
            </a:r>
            <a:r>
              <a:rPr lang="da-DK" sz="2200" dirty="0" smtClean="0"/>
              <a:t> forskellene:</a:t>
            </a:r>
          </a:p>
          <a:p>
            <a:pPr>
              <a:buNone/>
              <a:defRPr/>
            </a:pPr>
            <a:r>
              <a:rPr lang="da-DK" sz="2200" dirty="0" smtClean="0"/>
              <a:t>	- etnicitet/medbragt kulturel tradition?</a:t>
            </a:r>
          </a:p>
          <a:p>
            <a:pPr>
              <a:buNone/>
              <a:defRPr/>
            </a:pPr>
            <a:r>
              <a:rPr lang="da-DK" sz="2200" dirty="0" smtClean="0"/>
              <a:t>	- religion?</a:t>
            </a:r>
          </a:p>
          <a:p>
            <a:pPr>
              <a:buFontTx/>
              <a:buNone/>
              <a:defRPr/>
            </a:pPr>
            <a:r>
              <a:rPr lang="da-DK" sz="2200" dirty="0" smtClean="0"/>
              <a:t>	- ”parallelsamfund”/”ghetto”? (udansk sprogbrug…)</a:t>
            </a:r>
          </a:p>
          <a:p>
            <a:pPr>
              <a:buFontTx/>
              <a:buNone/>
              <a:defRPr/>
            </a:pPr>
            <a:endParaRPr lang="da-DK" sz="2200" dirty="0" smtClean="0"/>
          </a:p>
          <a:p>
            <a:pPr>
              <a:buNone/>
              <a:defRPr/>
            </a:pPr>
            <a:r>
              <a:rPr lang="da-DK" sz="2200" dirty="0" smtClean="0"/>
              <a:t>	- danskkundskaber?</a:t>
            </a:r>
          </a:p>
          <a:p>
            <a:pPr>
              <a:buNone/>
              <a:defRPr/>
            </a:pPr>
            <a:endParaRPr lang="da-DK" sz="2200" dirty="0" smtClean="0"/>
          </a:p>
          <a:p>
            <a:pPr>
              <a:buFontTx/>
              <a:buNone/>
              <a:defRPr/>
            </a:pPr>
            <a:r>
              <a:rPr lang="da-DK" sz="2200" dirty="0" smtClean="0"/>
              <a:t>	- mangl erhvervsdeltagelse/marginalisering på arb.markedet?</a:t>
            </a:r>
          </a:p>
          <a:p>
            <a:pPr>
              <a:buNone/>
              <a:defRPr/>
            </a:pPr>
            <a:r>
              <a:rPr lang="da-DK" sz="2200" dirty="0" smtClean="0"/>
              <a:t>	- social klasse / status / socioøkonomisk placering?</a:t>
            </a:r>
          </a:p>
          <a:p>
            <a:pPr>
              <a:buFontTx/>
              <a:buNone/>
              <a:defRPr/>
            </a:pPr>
            <a:r>
              <a:rPr lang="da-DK" sz="2200" dirty="0" smtClean="0"/>
              <a:t>	- fattigdom? (oplevet økonomisk nød)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  <a:solidFill>
            <a:srgbClr val="E1FFE1"/>
          </a:solidFill>
        </p:spPr>
        <p:txBody>
          <a:bodyPr/>
          <a:lstStyle/>
          <a:p>
            <a:pPr algn="l"/>
            <a:r>
              <a:rPr lang="da-DK" b="1" smtClean="0"/>
              <a:t>Interesse i politik. Pct.</a:t>
            </a:r>
            <a:r>
              <a:rPr lang="da-DK" smtClean="0"/>
              <a:t> </a:t>
            </a:r>
          </a:p>
        </p:txBody>
      </p:sp>
      <p:graphicFrame>
        <p:nvGraphicFramePr>
          <p:cNvPr id="159383" name="Group 66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44406" cy="5364480"/>
        </p:xfrm>
        <a:graphic>
          <a:graphicData uri="http://schemas.openxmlformats.org/drawingml/2006/table">
            <a:tbl>
              <a:tblPr/>
              <a:tblGrid>
                <a:gridCol w="2555775"/>
                <a:gridCol w="864096"/>
                <a:gridCol w="792088"/>
                <a:gridCol w="936104"/>
                <a:gridCol w="1080120"/>
                <a:gridCol w="864096"/>
                <a:gridCol w="115212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Meget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Noget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Kun lidt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Slet ikke/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Ved ikke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 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Meget  el.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Noget i 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Dansk baggrund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Indvandrere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Efterkommere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oprindelsesland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Irak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Iran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9B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Libanon/statsl.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3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Pakistan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Tyrkiet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Vestl Balkan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Vietnam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634082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en-GB" sz="2800" b="1" dirty="0" smtClean="0"/>
              <a:t>Sammenlignet med andre lande</a:t>
            </a:r>
            <a:endParaRPr lang="en-GB" sz="2800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1196752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633412"/>
          </a:xfrm>
          <a:solidFill>
            <a:srgbClr val="CCFFCC"/>
          </a:solidFill>
        </p:spPr>
        <p:txBody>
          <a:bodyPr/>
          <a:lstStyle/>
          <a:p>
            <a:pPr algn="l"/>
            <a:r>
              <a:rPr lang="da-DK" sz="3000" b="1" dirty="0" smtClean="0"/>
              <a:t>Politisk interesse i andre lande, 2008. Pct.</a:t>
            </a:r>
          </a:p>
        </p:txBody>
      </p:sp>
      <p:graphicFrame>
        <p:nvGraphicFramePr>
          <p:cNvPr id="160679" name="Group 935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569325" cy="5913120"/>
        </p:xfrm>
        <a:graphic>
          <a:graphicData uri="http://schemas.openxmlformats.org/drawingml/2006/table">
            <a:tbl>
              <a:tblPr/>
              <a:tblGrid>
                <a:gridCol w="2106612"/>
                <a:gridCol w="1044575"/>
                <a:gridCol w="876300"/>
                <a:gridCol w="1050925"/>
                <a:gridCol w="1049338"/>
                <a:gridCol w="1050925"/>
                <a:gridCol w="139065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Meget</a:t>
                      </a:r>
                      <a:endParaRPr kumimoji="0" lang="da-DK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Noget</a:t>
                      </a:r>
                      <a:endParaRPr kumimoji="0" lang="da-DK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Kun lidt</a:t>
                      </a:r>
                      <a:endParaRPr kumimoji="0" lang="da-DK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Slet ikke</a:t>
                      </a:r>
                      <a:endParaRPr kumimoji="0" 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 alt</a:t>
                      </a:r>
                      <a:endParaRPr kumimoji="0" lang="da-DK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Meget+Noget</a:t>
                      </a:r>
                      <a:endParaRPr kumimoji="0" lang="da-DK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Danskere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Indvandrerbaggr.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Social Survey, 2008: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Danmark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Sverige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Finland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Tyskland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Holland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Storbritannien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Schweiz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Belgien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Frankrig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Spanien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da-DK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5098578"/>
          </a:xfrm>
          <a:solidFill>
            <a:srgbClr val="CCFF99"/>
          </a:solidFill>
        </p:spPr>
        <p:txBody>
          <a:bodyPr/>
          <a:lstStyle/>
          <a:p>
            <a:pPr algn="l"/>
            <a:r>
              <a:rPr lang="da-DK" sz="3200" b="1" dirty="0" smtClean="0"/>
              <a:t>De flg. tabeller og figurer</a:t>
            </a:r>
            <a:br>
              <a:rPr lang="da-DK" sz="3200" b="1" dirty="0" smtClean="0"/>
            </a:br>
            <a:r>
              <a:rPr lang="da-DK" sz="3200" b="1" dirty="0" smtClean="0"/>
              <a:t>drejer sig om, hvor danskerne skiller sig mest ud internationalt</a:t>
            </a:r>
            <a:br>
              <a:rPr lang="da-DK" sz="3200" b="1" dirty="0" smtClean="0"/>
            </a:br>
            <a:r>
              <a:rPr lang="da-DK" sz="3200" b="1" dirty="0" smtClean="0"/>
              <a:t/>
            </a:r>
            <a:br>
              <a:rPr lang="da-DK" sz="3200" b="1" dirty="0" smtClean="0"/>
            </a:br>
            <a:r>
              <a:rPr lang="da-DK" sz="3200" b="1" dirty="0" smtClean="0"/>
              <a:t>- det er de “kernedanske” sider af danskerne  - siden Grundtvig og pga. arbejder – og bondevægelserne, velfærdsstaten osv.</a:t>
            </a:r>
            <a:endParaRPr lang="da-DK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1994</Words>
  <Application>Microsoft Office PowerPoint</Application>
  <PresentationFormat>Skærmshow (4:3)</PresentationFormat>
  <Paragraphs>1165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34</vt:i4>
      </vt:variant>
    </vt:vector>
  </HeadingPairs>
  <TitlesOfParts>
    <vt:vector size="35" baseType="lpstr">
      <vt:lpstr>Standarddesign</vt:lpstr>
      <vt:lpstr>Vellykket integration: Hvor store forskelle – og hvad forklarer dem?</vt:lpstr>
      <vt:lpstr>Integrationsministeriet Medborgerskab for  danskere med indvandrerbaggrund</vt:lpstr>
      <vt:lpstr>Medborgerskab for  danskere med indvandrerbaggrund …</vt:lpstr>
      <vt:lpstr>1. Hvor store er forskellene?</vt:lpstr>
      <vt:lpstr>2. Hvad forklarer forskellene?</vt:lpstr>
      <vt:lpstr>Interesse i politik. Pct. </vt:lpstr>
      <vt:lpstr>Sammenlignet med andre lande</vt:lpstr>
      <vt:lpstr>Politisk interesse i andre lande, 2008. Pct.</vt:lpstr>
      <vt:lpstr>De flg. tabeller og figurer drejer sig om, hvor danskerne skiller sig mest ud internationalt  - det er de “kernedanske” sider af danskerne  - siden Grundtvig og pga. arbejder – og bondevægelserne, velfærdsstaten osv.</vt:lpstr>
      <vt:lpstr>Indvandrerbaggrund i ”Forenings-Danmark”: = Plads til forbedringer !</vt:lpstr>
      <vt:lpstr>Men:  Hvordan ser det ud i andre lande?</vt:lpstr>
      <vt:lpstr>Hvordan ser det ud i andre lande?</vt:lpstr>
      <vt:lpstr>Foreningsmedlemskab i forskellige lande. Gennemsnitligt antal foreningsmedlemskaber pr. voksen indbygger. 2000/2001 </vt:lpstr>
      <vt:lpstr>Brug og vurdering af uformelle påvirkningsmuligheder  i forskellige lande. Pct. og indexværdier.</vt:lpstr>
      <vt:lpstr>Social tillid: I hvor høj grad kan man stole på andre mennesker? </vt:lpstr>
      <vt:lpstr>Social tillid i Danmark og i andre lande</vt:lpstr>
      <vt:lpstr>Social tillid. 2005-2008. Pct., der mener, man kan stole på de fleste mennesker (excl. ”ved ikke”)</vt:lpstr>
      <vt:lpstr>Tillid til institutioner. Skala 0 – 10. </vt:lpstr>
      <vt:lpstr>Dias nummer 19</vt:lpstr>
      <vt:lpstr>Tabel 4.4. Mener du, at dit nuværende arbejde svarer til din uddannelse og dine kvalifikationer? Pct.</vt:lpstr>
      <vt:lpstr>Antal områder, hvor svarpersonen har oplevet diskrimination. Pct. (alle)</vt:lpstr>
      <vt:lpstr>Oplevet diskrimination. Mænd under 30 med indvandrerbaggrund. Pct.</vt:lpstr>
      <vt:lpstr>Andel, der praktiserer deres religion. Pct.</vt:lpstr>
      <vt:lpstr>Andel, der praktiserer religion</vt:lpstr>
      <vt:lpstr>Problemer med at praktisere religion. Pct.</vt:lpstr>
      <vt:lpstr>Hvad er problemet?</vt:lpstr>
      <vt:lpstr>Primær identitet. Opdelt efter problemer med religion +oplevet diskrimination. Pct.</vt:lpstr>
      <vt:lpstr>Disse sammenhænge er interessante  – uanset hvad der forklarer dem …</vt:lpstr>
      <vt:lpstr>Den etniske sammensætning i omgangskredsen afhænger ikke så meget af, hvor man bor: Andel venner med indvandrerbaggrund opdelt efter boligform</vt:lpstr>
      <vt:lpstr>Ret begrænset effekt af kvarteret Andel venner med indvandrerbaggrund opdelt efter kvarterets etniske sammensætning.</vt:lpstr>
      <vt:lpstr>Hvad forklarer deltagelse som medborgere? Samlet deltagelse (alle former lagt sammen)</vt:lpstr>
      <vt:lpstr>Hvad forklarer deltagelse som medborgere?</vt:lpstr>
      <vt:lpstr>Der er ikke meget tilbage til kultur/etnicitet  – og slet ikke til ”ghettoen”</vt:lpstr>
      <vt:lpstr>Der er problemer, udfordringer, behov, MEN: Integrationen en kæmpe succes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welfare state?</dc:title>
  <dc:creator>Inst. 2</dc:creator>
  <cp:lastModifiedBy>Arne Hansen</cp:lastModifiedBy>
  <cp:revision>128</cp:revision>
  <dcterms:created xsi:type="dcterms:W3CDTF">2010-09-06T07:33:08Z</dcterms:created>
  <dcterms:modified xsi:type="dcterms:W3CDTF">2012-01-17T15:09:00Z</dcterms:modified>
</cp:coreProperties>
</file>